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7.xml" ContentType="application/inkml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78" r:id="rId6"/>
    <p:sldId id="293" r:id="rId7"/>
    <p:sldId id="309" r:id="rId8"/>
    <p:sldId id="307" r:id="rId9"/>
    <p:sldId id="316" r:id="rId10"/>
    <p:sldId id="296" r:id="rId11"/>
    <p:sldId id="317" r:id="rId12"/>
    <p:sldId id="299" r:id="rId13"/>
    <p:sldId id="312" r:id="rId14"/>
    <p:sldId id="313" r:id="rId15"/>
    <p:sldId id="314" r:id="rId16"/>
    <p:sldId id="301" r:id="rId17"/>
    <p:sldId id="310" r:id="rId18"/>
    <p:sldId id="311" r:id="rId19"/>
    <p:sldId id="283" r:id="rId20"/>
    <p:sldId id="291" r:id="rId21"/>
    <p:sldId id="289" r:id="rId22"/>
    <p:sldId id="269" r:id="rId23"/>
    <p:sldId id="285" r:id="rId24"/>
    <p:sldId id="31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639" autoAdjust="0"/>
  </p:normalViewPr>
  <p:slideViewPr>
    <p:cSldViewPr snapToGrid="0" showGuides="1">
      <p:cViewPr varScale="1">
        <p:scale>
          <a:sx n="74" d="100"/>
          <a:sy n="74" d="100"/>
        </p:scale>
        <p:origin x="456" y="54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36388958974888"/>
          <c:y val="0.22904545898896417"/>
          <c:w val="0.49066812693162093"/>
          <c:h val="0.6078772823243962"/>
        </c:manualLayout>
      </c:layout>
      <c:radarChart>
        <c:radarStyle val="marker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Pb1200 Series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Sheet1!$A$5:$A$11</c:f>
              <c:strCache>
                <c:ptCount val="7"/>
                <c:pt idx="0">
                  <c:v>17.5% DOD Endurance₁</c:v>
                </c:pt>
                <c:pt idx="1">
                  <c:v>50% DOD Endurance₁</c:v>
                </c:pt>
                <c:pt idx="2">
                  <c:v>J2185 - Heavy Duty Life Cycle₃</c:v>
                </c:pt>
                <c:pt idx="3">
                  <c:v>CPT CCA Duration₂</c:v>
                </c:pt>
                <c:pt idx="4">
                  <c:v>Water Consumption₂ ₃</c:v>
                </c:pt>
                <c:pt idx="5">
                  <c:v>J537 Static Charge Acceptance₃</c:v>
                </c:pt>
                <c:pt idx="6">
                  <c:v>Dynamic Charge Acceptance₁</c:v>
                </c:pt>
              </c:strCache>
            </c:strRef>
          </c:cat>
          <c:val>
            <c:numRef>
              <c:f>Sheet1!$B$5:$B$11</c:f>
              <c:numCache>
                <c:formatCode>0%</c:formatCode>
                <c:ptCount val="7"/>
                <c:pt idx="0">
                  <c:v>1.68</c:v>
                </c:pt>
                <c:pt idx="1">
                  <c:v>1.44</c:v>
                </c:pt>
                <c:pt idx="2">
                  <c:v>1.56</c:v>
                </c:pt>
                <c:pt idx="3">
                  <c:v>1.35</c:v>
                </c:pt>
                <c:pt idx="4">
                  <c:v>1</c:v>
                </c:pt>
                <c:pt idx="5">
                  <c:v>1.18</c:v>
                </c:pt>
                <c:pt idx="6">
                  <c:v>1.1499999999999999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9-4852-A04D-1C9AE04D8C30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Control Batteries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Sheet1!$A$5:$A$11</c:f>
              <c:strCache>
                <c:ptCount val="7"/>
                <c:pt idx="0">
                  <c:v>17.5% DOD Endurance₁</c:v>
                </c:pt>
                <c:pt idx="1">
                  <c:v>50% DOD Endurance₁</c:v>
                </c:pt>
                <c:pt idx="2">
                  <c:v>J2185 - Heavy Duty Life Cycle₃</c:v>
                </c:pt>
                <c:pt idx="3">
                  <c:v>CPT CCA Duration₂</c:v>
                </c:pt>
                <c:pt idx="4">
                  <c:v>Water Consumption₂ ₃</c:v>
                </c:pt>
                <c:pt idx="5">
                  <c:v>J537 Static Charge Acceptance₃</c:v>
                </c:pt>
                <c:pt idx="6">
                  <c:v>Dynamic Charge Acceptance₁</c:v>
                </c:pt>
              </c:strCache>
            </c:strRef>
          </c:cat>
          <c:val>
            <c:numRef>
              <c:f>Sheet1!$C$5:$C$11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9-4852-A04D-1C9AE04D8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163024"/>
        <c:axId val="374163680"/>
      </c:radarChart>
      <c:catAx>
        <c:axId val="37416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163680"/>
        <c:crosses val="autoZero"/>
        <c:auto val="1"/>
        <c:lblAlgn val="ctr"/>
        <c:lblOffset val="100"/>
        <c:noMultiLvlLbl val="0"/>
      </c:catAx>
      <c:valAx>
        <c:axId val="374163680"/>
        <c:scaling>
          <c:orientation val="minMax"/>
          <c:min val="0.8"/>
        </c:scaling>
        <c:delete val="0"/>
        <c:axPos val="l"/>
        <c:majorGridlines>
          <c:spPr>
            <a:ln w="317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1630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311679790026243"/>
          <c:y val="0.91348692760492312"/>
          <c:w val="0.65368559041637453"/>
          <c:h val="6.7365719783827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0.43478</cdr:x>
      <cdr:y>0.41262</cdr:y>
    </cdr:from>
    <cdr:to>
      <cdr:x>0.56522</cdr:x>
      <cdr:y>0.58738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2159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8T22:51:18.648"/>
    </inkml:context>
    <inkml:brush xml:id="br0">
      <inkml:brushProperty name="width" value="0.02857" units="cm"/>
      <inkml:brushProperty name="height" value="0.02857" units="cm"/>
    </inkml:brush>
  </inkml:definitions>
  <inkml:trace contextRef="#ctx0" brushRef="#br0">10820 5100 2176,'-40'-40'1024,"40"60"-2048,0-20 2048,0 40-1792,0-20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8T22:51:17.959"/>
    </inkml:context>
    <inkml:brush xml:id="br0">
      <inkml:brushProperty name="width" value="0.02857" units="cm"/>
      <inkml:brushProperty name="height" value="0.02857" units="cm"/>
    </inkml:brush>
  </inkml:definitions>
  <inkml:trace contextRef="#ctx0" brushRef="#br0">11485 5685 2432,'-40'-60'1152,"40"60"-1920,0 0 2432,0 0-2816,20 21 128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18T22:51:23.402"/>
    </inkml:context>
    <inkml:brush xml:id="br0">
      <inkml:brushProperty name="width" value="0.02857" units="cm"/>
      <inkml:brushProperty name="height" value="0.02857" units="cm"/>
    </inkml:brush>
  </inkml:definitions>
  <inkml:trace contextRef="#ctx0" brushRef="#br0">13073 5786 2816,'-20'-40'1408,"0"40"-2048,20 0 2560,0 0-2432,20 0 0,-20 20-768,20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1T05:23:33.328"/>
    </inkml:context>
    <inkml:brush xml:id="br0">
      <inkml:brushProperty name="width" value="0.02857" units="cm"/>
      <inkml:brushProperty name="height" value="0.02857" units="cm"/>
    </inkml:brush>
  </inkml:definitions>
  <inkml:traceGroup>
    <inkml:annotationXML>
      <emma:emma xmlns:emma="http://www.w3.org/2003/04/emma" version="1.0">
        <emma:interpretation id="{958C973E-497E-471B-B329-C6CA8532FC32}" emma:medium="tactile" emma:mode="ink">
          <msink:context xmlns:msink="http://schemas.microsoft.com/ink/2010/main" type="writingRegion" rotatedBoundingBox="15825,781 19592,781 19592,2110 15825,2110"/>
        </emma:interpretation>
      </emma:emma>
    </inkml:annotationXML>
    <inkml:traceGroup>
      <inkml:annotationXML>
        <emma:emma xmlns:emma="http://www.w3.org/2003/04/emma" version="1.0">
          <emma:interpretation id="{03B049D1-1708-4DE4-8A15-A89FC6C8D117}" emma:medium="tactile" emma:mode="ink">
            <msink:context xmlns:msink="http://schemas.microsoft.com/ink/2010/main" type="paragraph" rotatedBoundingBox="15825,781 19592,781 19592,2110 15825,2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5F364F-7294-4A87-852F-4CE2490BECDA}" emma:medium="tactile" emma:mode="ink">
              <msink:context xmlns:msink="http://schemas.microsoft.com/ink/2010/main" type="line" rotatedBoundingBox="15825,781 19592,781 19592,2110 15825,2110"/>
            </emma:interpretation>
          </emma:emma>
        </inkml:annotationXML>
        <inkml:traceGroup>
          <inkml:annotationXML>
            <emma:emma xmlns:emma="http://www.w3.org/2003/04/emma" version="1.0">
              <emma:interpretation id="{2270FED8-FC3B-49D6-A49B-FD4221C4D5F1}" emma:medium="tactile" emma:mode="ink">
                <msink:context xmlns:msink="http://schemas.microsoft.com/ink/2010/main" type="inkWord" rotatedBoundingBox="15785,1961 16061,1887 16101,2035 15825,2109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?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!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1B65A99C-7B4E-4102-8338-FABE7153A33C}" emma:medium="tactile" emma:mode="ink">
                <msink:context xmlns:msink="http://schemas.microsoft.com/ink/2010/main" type="inkWord" rotatedBoundingBox="19550,772 19608,995 19554,1008 19496,786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'</emma:literal>
                </emma:interpretation>
                <emma:interpretation id="interp7" emma:lang="en-US" emma:confidence="0">
                  <emma:literal>4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>15072 919 3968,'-43'-87'1920,"43"109"-2560,22-1 1920,-22 1-2816,0 43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1T05:23:37.495"/>
    </inkml:context>
    <inkml:brush xml:id="br0">
      <inkml:brushProperty name="width" value="0.02857" units="cm"/>
      <inkml:brushProperty name="height" value="0.02857" units="cm"/>
    </inkml:brush>
  </inkml:definitions>
  <inkml:traceGroup>
    <inkml:annotationXML>
      <emma:emma xmlns:emma="http://www.w3.org/2003/04/emma" version="1.0">
        <emma:interpretation id="{3ABA2A75-0559-4511-9A07-A5983B54E828}" emma:medium="tactile" emma:mode="ink">
          <msink:context xmlns:msink="http://schemas.microsoft.com/ink/2010/main" type="inkDrawing"/>
        </emma:interpretation>
      </emma:emma>
    </inkml:annotationXML>
    <inkml:trace contextRef="#ctx0" brushRef="#br0">16235 284 2816,'-44'-22'1408,"44"22"-1920,22 0 2688,-22 0-2304,0 22 0,0-1-640,0 1 128,0-22 256,0 22 128</inkml:trace>
    <inkml:trace contextRef="#ctx0" brushRef="#br0" timeOffset="1">16604 892 2560,'22'-22'1280,"-1"-21"-896,-21 21 2176,0 22-2560,0-22 0,22 22-384,-22 0 0,22 0-256,-1 0 0</inkml:trace>
    <inkml:trace contextRef="#ctx0" brushRef="#br0" timeOffset="2">12414 1391 3328,'-87'-43'1664,"22"65"-2560,65-1 2816,0 1-3456,0 21 128</inkml:trace>
  </inkml:traceGroup>
</inkml:ink>
</file>

<file path=ppt/ink/ink6.xml><?xml version="1.0" encoding="utf-8"?>
<inkml:ink xmlns:inkml="http://www.w3.org/2003/InkML">
  <inkml:definitions/>
  <inkml:traceGroup>
    <inkml:annotationXML>
      <emma:emma xmlns:emma="http://www.w3.org/2003/04/emma" version="1.0">
        <emma:interpretation id="{8CDA0597-4B65-474D-A0B9-D28AE6D2623D}" emma:medium="tactile" emma:mode="ink">
          <msink:context xmlns:msink="http://schemas.microsoft.com/ink/2010/main" type="writingRegion" rotatedBoundingBox="22701,21 23613,21 23613,1123 22701,1123"/>
        </emma:interpretation>
      </emma:emma>
    </inkml:annotationXML>
    <inkml:traceGroup>
      <inkml:annotationXML>
        <emma:emma xmlns:emma="http://www.w3.org/2003/04/emma" version="1.0">
          <emma:interpretation id="{68FA1ECB-EBED-4D2C-9FD8-3178C51A211C}" emma:medium="tactile" emma:mode="ink">
            <msink:context xmlns:msink="http://schemas.microsoft.com/ink/2010/main" type="paragraph" rotatedBoundingBox="22701,21 23613,21 23613,1123 22701,1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F9E214-5CBC-496B-A810-739E9D813BB5}" emma:medium="tactile" emma:mode="ink">
              <msink:context xmlns:msink="http://schemas.microsoft.com/ink/2010/main" type="line" rotatedBoundingBox="22701,21 23613,21 23613,1123 22701,1123"/>
            </emma:interpretation>
          </emma:emma>
        </inkml:annotationXML>
        <inkml:traceGroup>
          <inkml:annotationXML>
            <emma:emma xmlns:emma="http://www.w3.org/2003/04/emma" version="1.0">
              <emma:interpretation id="{64136C9C-0987-4853-9FD3-DC131D6BA60B}" emma:medium="tactile" emma:mode="ink">
                <msink:context xmlns:msink="http://schemas.microsoft.com/ink/2010/main" type="inkWord" rotatedBoundingBox="22783,-48 23627,950 23423,1122 22578,124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1">
                  <emma:literal>' r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1T05:25:23.042"/>
    </inkml:context>
    <inkml:brush xml:id="br0">
      <inkml:brushProperty name="width" value="0.02857" units="cm"/>
      <inkml:brushProperty name="height" value="0.02857" units="cm"/>
    </inkml:brush>
  </inkml:definitions>
  <inkml:traceGroup>
    <inkml:annotationXML>
      <emma:emma xmlns:emma="http://www.w3.org/2003/04/emma" version="1.0">
        <emma:interpretation id="{763A4804-A43C-474B-8E59-623D80F0789C}" emma:medium="tactile" emma:mode="ink">
          <msink:context xmlns:msink="http://schemas.microsoft.com/ink/2010/main" type="writingRegion" rotatedBoundingBox="12283,2047 13956,1602 14053,1967 12380,2412"/>
        </emma:interpretation>
      </emma:emma>
    </inkml:annotationXML>
    <inkml:traceGroup>
      <inkml:annotationXML>
        <emma:emma xmlns:emma="http://www.w3.org/2003/04/emma" version="1.0">
          <emma:interpretation id="{F33D7B35-6EF1-430C-86C3-127A4A049527}" emma:medium="tactile" emma:mode="ink">
            <msink:context xmlns:msink="http://schemas.microsoft.com/ink/2010/main" type="paragraph" rotatedBoundingBox="12283,2047 13956,1602 14053,1967 12380,2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3308DC-8959-46F7-B52F-570A8984FBC9}" emma:medium="tactile" emma:mode="ink">
              <msink:context xmlns:msink="http://schemas.microsoft.com/ink/2010/main" type="line" rotatedBoundingBox="12283,2047 13956,1602 14053,1967 12380,2412"/>
            </emma:interpretation>
          </emma:emma>
        </inkml:annotationXML>
        <inkml:traceGroup>
          <inkml:annotationXML>
            <emma:emma xmlns:emma="http://www.w3.org/2003/04/emma" version="1.0">
              <emma:interpretation id="{B1B4E1C2-030C-4CA6-ABE2-C539983DA764}" emma:medium="tactile" emma:mode="ink">
                <msink:context xmlns:msink="http://schemas.microsoft.com/ink/2010/main" type="inkWord" rotatedBoundingBox="12993,1858 13189,1806 13286,2171 13090,2223"/>
              </emma:interpretation>
              <emma:one-of disjunction-type="recognition" id="oneOf0">
                <emma:interpretation id="interp0" emma:lang="en-US" emma:confidence="0">
                  <emma:literal>n in</emma:literal>
                </emma:interpretation>
                <emma:interpretation id="interp1" emma:lang="en-US" emma:confidence="0">
                  <emma:literal>r in</emma:literal>
                </emma:interpretation>
                <emma:interpretation id="interp2" emma:lang="en-US" emma:confidence="0">
                  <emma:literal>o in</emma:literal>
                </emma:interpretation>
                <emma:interpretation id="interp3" emma:lang="en-US" emma:confidence="0">
                  <emma:literal>m in</emma:literal>
                </emma:interpretation>
                <emma:interpretation id="interp4" emma:lang="en-US" emma:confidence="0">
                  <emma:literal>in</emma:literal>
                </emma:interpretation>
              </emma:one-of>
            </emma:emma>
          </inkml:annotationXML>
          <inkml:trace contextRef="#ctx0" brushRef="#br0">11322 1655 1024,'-22'-21'512,"44"-1"-768,0 22 1024,-22 22-1280,21-22 128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1T05:25:27.159"/>
    </inkml:context>
    <inkml:brush xml:id="br0">
      <inkml:brushProperty name="width" value="0.02857" units="cm"/>
      <inkml:brushProperty name="height" value="0.02857" units="cm"/>
    </inkml:brush>
  </inkml:definitions>
  <inkml:traceGroup>
    <inkml:annotationXML>
      <emma:emma xmlns:emma="http://www.w3.org/2003/04/emma" version="1.0">
        <emma:interpretation id="{324CA7C6-B87F-4518-8E6A-FAC703211FB4}" emma:medium="tactile" emma:mode="ink">
          <msink:context xmlns:msink="http://schemas.microsoft.com/ink/2010/main" type="inkDrawing"/>
        </emma:interpretation>
      </emma:emma>
    </inkml:annotationXML>
    <inkml:trace contextRef="#ctx0" brushRef="#br0">11148 1742 1536,'0'0'768,"0"22"-2432,22-22 1664,-22 22-128,0-1 128</inkml:trace>
    <inkml:trace contextRef="#ctx0" brushRef="#br0" timeOffset="1">10714 1764 2816,'0'-43'1408,"43"43"-2816,-43 21 2944,22-21-2560,0 22 0</inkml:trace>
    <inkml:trace contextRef="#ctx0" brushRef="#br0" timeOffset="2">11626 1547 3072,'-43'-43'1536,"65"21"-2560,-22 22 3200,21 0-2944,1 22 128,0 21-768,-1 0 128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1T05:26:52.630"/>
    </inkml:context>
    <inkml:brush xml:id="br0">
      <inkml:brushProperty name="width" value="0.02857" units="cm"/>
      <inkml:brushProperty name="height" value="0.02857" units="cm"/>
    </inkml:brush>
  </inkml:definitions>
  <inkml:traceGroup>
    <inkml:annotationXML>
      <emma:emma xmlns:emma="http://www.w3.org/2003/04/emma" version="1.0">
        <emma:interpretation id="{0D1540CD-434E-4D4A-B34F-18B0F0CFBD9B}" emma:medium="tactile" emma:mode="ink">
          <msink:context xmlns:msink="http://schemas.microsoft.com/ink/2010/main" type="writingRegion" rotatedBoundingBox="1693,16064 1883,16064 1883,16254 1693,16254"/>
        </emma:interpretation>
      </emma:emma>
    </inkml:annotationXML>
    <inkml:traceGroup>
      <inkml:annotationXML>
        <emma:emma xmlns:emma="http://www.w3.org/2003/04/emma" version="1.0">
          <emma:interpretation id="{BEF02B06-BC06-411D-9494-915E20668241}" emma:medium="tactile" emma:mode="ink">
            <msink:context xmlns:msink="http://schemas.microsoft.com/ink/2010/main" type="paragraph" rotatedBoundingBox="1693,16064 1883,16064 1883,16254 1693,16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B91AA2-156D-4A0A-8AB3-0AEE3397FAC3}" emma:medium="tactile" emma:mode="ink">
              <msink:context xmlns:msink="http://schemas.microsoft.com/ink/2010/main" type="line" rotatedBoundingBox="1693,16064 1883,16064 1883,16254 1693,16254"/>
            </emma:interpretation>
          </emma:emma>
        </inkml:annotationXML>
        <inkml:traceGroup>
          <inkml:annotationXML>
            <emma:emma xmlns:emma="http://www.w3.org/2003/04/emma" version="1.0">
              <emma:interpretation id="{C91ED9DF-11B8-4F0B-880E-426C8772ED15}" emma:medium="tactile" emma:mode="ink">
                <msink:context xmlns:msink="http://schemas.microsoft.com/ink/2010/main" type="inkWord" rotatedBoundingBox="1693,16064 1883,16064 1883,16254 1693,16254"/>
              </emma:interpretation>
              <emma:one-of disjunction-type="recognition" id="oneOf0">
                <emma:interpretation id="interp0" emma:lang="en-US" emma:confidence="1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`</emma:literal>
                </emma:interpretation>
                <emma:interpretation id="interp3" emma:lang="en-US" emma:confidence="0">
                  <emma:literal>\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2818 12294 896,'-65'0'384,"130"87"-1152,-22-66 512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0A419-2BCE-4E45-94E0-8F91EE0D4C8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48E19-C1DF-46CA-82DF-AA1DC87C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“soul of a start up with</a:t>
            </a:r>
            <a:r>
              <a:rPr lang="en-US" baseline="0" dirty="0"/>
              <a:t> the resources of a multinational corporation”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48E19-C1DF-46CA-82DF-AA1DC87C54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3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C78F5-0A5A-4E7E-8387-22894334B9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349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BBEA-B7E5-B449-8A06-EB9261D356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3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-Doubled customer base over the last 12 months</a:t>
            </a:r>
          </a:p>
          <a:p>
            <a:pPr lvl="0"/>
            <a:r>
              <a:rPr lang="en-US" dirty="0"/>
              <a:t>-Now working with &gt;70 battery manufacturers worldwide, each at various stages of development and commercialization</a:t>
            </a:r>
          </a:p>
          <a:p>
            <a:pPr lvl="0"/>
            <a:r>
              <a:rPr lang="en-US" dirty="0"/>
              <a:t>-Recent approval for use in major automotive OEM batteries</a:t>
            </a:r>
          </a:p>
          <a:p>
            <a:pPr lvl="0"/>
            <a:r>
              <a:rPr lang="en-US" dirty="0"/>
              <a:t>-5 dedicated sales </a:t>
            </a:r>
            <a:r>
              <a:rPr lang="en-US"/>
              <a:t>and technical teams </a:t>
            </a:r>
            <a:r>
              <a:rPr lang="en-US" dirty="0"/>
              <a:t>locally available around the world</a:t>
            </a:r>
          </a:p>
          <a:p>
            <a:pPr lvl="0"/>
            <a:r>
              <a:rPr lang="en-US" dirty="0"/>
              <a:t>-10 kg to 50 T capacity through construction of new plant</a:t>
            </a:r>
          </a:p>
          <a:p>
            <a:pPr lvl="0"/>
            <a:r>
              <a:rPr lang="en-US" dirty="0"/>
              <a:t>-More than doubled our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48E19-C1DF-46CA-82DF-AA1DC87C54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5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48E19-C1DF-46CA-82DF-AA1DC87C54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5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50%</a:t>
            </a:r>
            <a:r>
              <a:rPr lang="en-US" baseline="0" dirty="0"/>
              <a:t> -/+,17.5 -, 2185 -/+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48E19-C1DF-46CA-82DF-AA1DC87C54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Increased plate strength will likely:</a:t>
            </a:r>
          </a:p>
          <a:p>
            <a:pPr lvl="1"/>
            <a:r>
              <a:rPr lang="en-US" sz="1800" dirty="0"/>
              <a:t>Improve battery performance in vibrational tests</a:t>
            </a:r>
          </a:p>
          <a:p>
            <a:pPr lvl="1"/>
            <a:r>
              <a:rPr lang="en-US" sz="1800" dirty="0"/>
              <a:t>Delay battery failure when material shedding is a failure mode</a:t>
            </a:r>
          </a:p>
          <a:p>
            <a:endParaRPr lang="en-US" dirty="0"/>
          </a:p>
          <a:p>
            <a:r>
              <a:rPr lang="en-US" dirty="0"/>
              <a:t>Interconnection</a:t>
            </a:r>
            <a:r>
              <a:rPr lang="en-US" baseline="0" dirty="0"/>
              <a:t>s of the molecular rebar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78F5-0A5A-4E7E-8387-22894334B9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D497F"/>
                </a:solidFill>
              </a:rPr>
              <a:t>MR is, again, a novel derivative of CNT,</a:t>
            </a:r>
            <a:r>
              <a:rPr lang="en-US" b="0" baseline="0" dirty="0">
                <a:solidFill>
                  <a:srgbClr val="0D497F"/>
                </a:solidFill>
              </a:rPr>
              <a:t> produced by MRD.</a:t>
            </a:r>
          </a:p>
          <a:p>
            <a:endParaRPr lang="en-US" b="0" baseline="0" dirty="0">
              <a:solidFill>
                <a:srgbClr val="0D497F"/>
              </a:solidFill>
            </a:endParaRPr>
          </a:p>
          <a:p>
            <a:r>
              <a:rPr lang="en-US" b="0" baseline="0" dirty="0">
                <a:solidFill>
                  <a:srgbClr val="0D497F"/>
                </a:solidFill>
              </a:rPr>
              <a:t>MRDs competitive advantage is our patented 3 step process…</a:t>
            </a:r>
          </a:p>
          <a:p>
            <a:endParaRPr lang="en-US" b="0" baseline="0" dirty="0">
              <a:solidFill>
                <a:srgbClr val="0D497F"/>
              </a:solidFill>
            </a:endParaRPr>
          </a:p>
          <a:p>
            <a:r>
              <a:rPr lang="en-US" b="0" baseline="0" dirty="0">
                <a:solidFill>
                  <a:srgbClr val="0D497F"/>
                </a:solidFill>
              </a:rPr>
              <a:t>An artifacts of the scale up process</a:t>
            </a:r>
          </a:p>
          <a:p>
            <a:endParaRPr lang="en-US" b="0" baseline="0" dirty="0">
              <a:solidFill>
                <a:srgbClr val="0D497F"/>
              </a:solidFill>
            </a:endParaRPr>
          </a:p>
          <a:p>
            <a:r>
              <a:rPr lang="en-US" b="0" dirty="0">
                <a:solidFill>
                  <a:srgbClr val="0D497F"/>
                </a:solidFill>
              </a:rPr>
              <a:t>Woolen balls</a:t>
            </a:r>
          </a:p>
          <a:p>
            <a:r>
              <a:rPr lang="en-US" b="0" dirty="0">
                <a:solidFill>
                  <a:srgbClr val="0D497F"/>
                </a:solidFill>
              </a:rPr>
              <a:t>No</a:t>
            </a:r>
            <a:r>
              <a:rPr lang="en-US" b="0" baseline="0" dirty="0">
                <a:solidFill>
                  <a:srgbClr val="0D497F"/>
                </a:solidFill>
              </a:rPr>
              <a:t> theoretical properties</a:t>
            </a:r>
          </a:p>
          <a:p>
            <a:r>
              <a:rPr lang="en-US" b="0" baseline="0" dirty="0">
                <a:solidFill>
                  <a:srgbClr val="0D497F"/>
                </a:solidFill>
              </a:rPr>
              <a:t>Donate those theoretical properties back</a:t>
            </a:r>
          </a:p>
          <a:p>
            <a:r>
              <a:rPr lang="en-US" b="0" dirty="0">
                <a:solidFill>
                  <a:srgbClr val="0D497F"/>
                </a:solidFill>
              </a:rPr>
              <a:t>ONLY when discrete,</a:t>
            </a:r>
            <a:r>
              <a:rPr lang="en-US" b="0" baseline="0" dirty="0">
                <a:solidFill>
                  <a:srgbClr val="0D497F"/>
                </a:solidFill>
              </a:rPr>
              <a:t> ONLY when packaged appropriately</a:t>
            </a:r>
          </a:p>
          <a:p>
            <a:r>
              <a:rPr lang="en-US" b="0" baseline="0" dirty="0">
                <a:solidFill>
                  <a:srgbClr val="0D497F"/>
                </a:solidFill>
              </a:rPr>
              <a:t>MENTION = high impurity rates, EH+S concerns, data generated is similar to carbon, similar size to carbon</a:t>
            </a:r>
            <a:endParaRPr lang="en-US" b="0" dirty="0">
              <a:solidFill>
                <a:srgbClr val="0D497F"/>
              </a:solidFill>
            </a:endParaRPr>
          </a:p>
          <a:p>
            <a:endParaRPr lang="en-US" b="1" dirty="0">
              <a:solidFill>
                <a:srgbClr val="0D497F"/>
              </a:solidFill>
            </a:endParaRPr>
          </a:p>
          <a:p>
            <a:r>
              <a:rPr lang="en-US" b="1" dirty="0">
                <a:solidFill>
                  <a:srgbClr val="0D497F"/>
                </a:solidFill>
              </a:rPr>
              <a:t>Mechanical or Structural improvements to Materials (melting points &lt; 500C</a:t>
            </a:r>
          </a:p>
          <a:p>
            <a:pPr lvl="1"/>
            <a:r>
              <a:rPr lang="en-US" dirty="0"/>
              <a:t>Tear, impact, toughness and crack improvements (dramatic)</a:t>
            </a:r>
          </a:p>
          <a:p>
            <a:pPr lvl="1"/>
            <a:r>
              <a:rPr lang="en-US" dirty="0"/>
              <a:t>Reduced co-efficient of expansion and contraction (dramatic)</a:t>
            </a:r>
          </a:p>
          <a:p>
            <a:pPr lvl="1"/>
            <a:r>
              <a:rPr lang="en-US" dirty="0"/>
              <a:t>Improved adhesion and other surface phenomena (dramatic)</a:t>
            </a:r>
          </a:p>
          <a:p>
            <a:pPr lvl="1"/>
            <a:r>
              <a:rPr lang="en-US" dirty="0"/>
              <a:t>Strength and modulus combinations with above</a:t>
            </a:r>
          </a:p>
          <a:p>
            <a:r>
              <a:rPr lang="en-US" b="1" dirty="0">
                <a:solidFill>
                  <a:srgbClr val="0D497F"/>
                </a:solidFill>
              </a:rPr>
              <a:t>Transport properties</a:t>
            </a:r>
          </a:p>
          <a:p>
            <a:pPr lvl="1"/>
            <a:r>
              <a:rPr lang="en-US" dirty="0"/>
              <a:t>Heat and electrical</a:t>
            </a:r>
          </a:p>
          <a:p>
            <a:pPr lvl="1"/>
            <a:r>
              <a:rPr lang="en-US" dirty="0"/>
              <a:t>Ion and molecular transport</a:t>
            </a:r>
          </a:p>
          <a:p>
            <a:r>
              <a:rPr lang="en-US" b="1" dirty="0">
                <a:solidFill>
                  <a:srgbClr val="0D497F"/>
                </a:solidFill>
              </a:rPr>
              <a:t>Electromagnetic fields effects</a:t>
            </a:r>
          </a:p>
          <a:p>
            <a:pPr lvl="1"/>
            <a:r>
              <a:rPr lang="en-US" dirty="0"/>
              <a:t>Absorptions and reflection that can be controlled</a:t>
            </a:r>
          </a:p>
          <a:p>
            <a:pPr lvl="1"/>
            <a:r>
              <a:rPr lang="en-US" dirty="0"/>
              <a:t>Fields affect MR and MR affects field</a:t>
            </a:r>
          </a:p>
          <a:p>
            <a:r>
              <a:rPr lang="en-US" b="1" dirty="0">
                <a:solidFill>
                  <a:srgbClr val="0D497F"/>
                </a:solidFill>
              </a:rPr>
              <a:t>Fabrication of unique structures due to size and viscosity</a:t>
            </a:r>
          </a:p>
          <a:p>
            <a:pPr lvl="1"/>
            <a:r>
              <a:rPr lang="en-US" dirty="0"/>
              <a:t>Thin </a:t>
            </a:r>
          </a:p>
          <a:p>
            <a:pPr lvl="1"/>
            <a:r>
              <a:rPr lang="en-US" dirty="0"/>
              <a:t>MR oriented randomly,  in transverse plane and planar </a:t>
            </a:r>
          </a:p>
          <a:p>
            <a:pPr lvl="1"/>
            <a:r>
              <a:rPr lang="en-US" dirty="0"/>
              <a:t>Multi-layers to take advantage of surface properties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0B6E-64CA-4E1A-A7CF-C2289A7E33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BBEA-B7E5-B449-8A06-EB9261D356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3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0B6E-64CA-4E1A-A7CF-C2289A7E33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8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E0B6E-64CA-4E1A-A7CF-C2289A7E33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BBEA-B7E5-B449-8A06-EB9261D356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BBEA-B7E5-B449-8A06-EB9261D356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9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the 20L a different color so doesn’t get confused with 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F69D-5351-46EE-A6B2-5C324E5F2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F69D-5351-46EE-A6B2-5C324E5F2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1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354704"/>
            <a:ext cx="12192000" cy="1984947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here to insert 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339651"/>
            <a:ext cx="11684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here to insert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53560" y="6380101"/>
            <a:ext cx="728133" cy="365125"/>
          </a:xfrm>
        </p:spPr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250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23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6826"/>
            <a:ext cx="5384800" cy="4859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6826"/>
            <a:ext cx="5384800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8133" cy="365125"/>
          </a:xfrm>
        </p:spPr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2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868363"/>
            <a:ext cx="12192004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8133" cy="365125"/>
          </a:xfrm>
        </p:spPr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3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4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39624"/>
            <a:ext cx="9550400" cy="838200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203200" y="1066800"/>
            <a:ext cx="11684000" cy="5181600"/>
          </a:xfrm>
        </p:spPr>
        <p:txBody>
          <a:bodyPr/>
          <a:lstStyle>
            <a:lvl1pPr marL="342900" indent="-342900">
              <a:buSzPct val="60000"/>
              <a:buFont typeface="Wingdings" charset="2"/>
              <a:buChar char="u"/>
              <a:defRPr/>
            </a:lvl1pPr>
            <a:lvl2pPr marL="742950" indent="-285750">
              <a:buSzPct val="60000"/>
              <a:buFont typeface="Wingdings" charset="2"/>
              <a:buChar char="u"/>
              <a:defRPr/>
            </a:lvl2pPr>
            <a:lvl3pPr marL="1143000" indent="-228600">
              <a:buSzPct val="60000"/>
              <a:buFont typeface="Wingdings" charset="2"/>
              <a:buChar char="u"/>
              <a:defRPr/>
            </a:lvl3pPr>
            <a:lvl4pPr marL="1600200" indent="-228600">
              <a:buSzPct val="60000"/>
              <a:buFont typeface="Wingdings" charset="2"/>
              <a:buChar char="u"/>
              <a:defRPr/>
            </a:lvl4pPr>
            <a:lvl5pPr marL="2057400" indent="-228600">
              <a:buSzPct val="60000"/>
              <a:buFont typeface="Wingdings" charset="2"/>
              <a:buChar char="u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84937"/>
            <a:ext cx="360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42C4AE4-ED1A-4045-8F0D-9EE5F664D8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4372" y="6553200"/>
            <a:ext cx="3065628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77891"/>
            <a:ext cx="12192000" cy="65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3962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D89A-CCCC-4636-BD6C-EAEBCA799A1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900"/>
            <a:ext cx="12192000" cy="49260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8133" cy="365125"/>
          </a:xfrm>
        </p:spPr>
        <p:txBody>
          <a:bodyPr/>
          <a:lstStyle>
            <a:lvl1pPr>
              <a:defRPr sz="1000"/>
            </a:lvl1pPr>
          </a:lstStyle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77888"/>
            <a:ext cx="12192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0300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78408"/>
            <a:ext cx="12192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8133" cy="365125"/>
          </a:xfrm>
        </p:spPr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0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0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78541"/>
            <a:ext cx="12192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83281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8133" cy="365125"/>
          </a:xfrm>
        </p:spPr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9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8133" cy="365125"/>
          </a:xfrm>
        </p:spPr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3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3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" y="1"/>
            <a:ext cx="12192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" y="1101437"/>
            <a:ext cx="12191996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8956"/>
            <a:ext cx="728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490D-A65E-4A2F-A7B6-C36EE87025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2" b="7462"/>
          <a:stretch/>
        </p:blipFill>
        <p:spPr>
          <a:xfrm>
            <a:off x="3180862" y="6092095"/>
            <a:ext cx="9011138" cy="7737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877888"/>
            <a:ext cx="12192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8456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rgbClr val="6691C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96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2.jpeg"/><Relationship Id="rId7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21.png"/><Relationship Id="rId4" Type="http://schemas.openxmlformats.org/officeDocument/2006/relationships/customXml" Target="../ink/ink1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customXml" Target="../ink/ink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1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customXml" Target="../ink/ink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anielhenderson/Desktop/MR.jpg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localhost/Users/danielhenderson/Desktop/CAR.jpg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6327" y="6040582"/>
            <a:ext cx="9365673" cy="81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4109"/>
            <a:ext cx="12192000" cy="2387600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US" sz="9600" dirty="0">
                <a:solidFill>
                  <a:srgbClr val="0070C0"/>
                </a:solidFill>
              </a:rPr>
              <a:t>MOLECULAR REBAR® </a:t>
            </a:r>
            <a:br>
              <a:rPr lang="en-US" sz="4800" dirty="0"/>
            </a:br>
            <a:r>
              <a:rPr lang="en-US" sz="3200" dirty="0"/>
              <a:t>For Use in Micro-Hybrid Automotive and 2-Wheel VRLA Automotive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57455"/>
            <a:ext cx="12192000" cy="9005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Dr. Pedro Britto and Carlos Perez</a:t>
            </a:r>
          </a:p>
          <a:p>
            <a:r>
              <a:rPr lang="en-US" dirty="0">
                <a:solidFill>
                  <a:srgbClr val="0070C0"/>
                </a:solidFill>
              </a:rPr>
              <a:t>Black Diamond Structures, Austin TX USA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35" y="50800"/>
            <a:ext cx="9396929" cy="17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2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image006">
            <a:extLst>
              <a:ext uri="{FF2B5EF4-FFF2-40B4-BE49-F238E27FC236}">
                <a16:creationId xmlns:a16="http://schemas.microsoft.com/office/drawing/2014/main" id="{E8D87918-D830-49DE-A65E-EC2DF9754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1557" y="1729355"/>
            <a:ext cx="5982148" cy="37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D5BB448-199C-487F-884D-30427A57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Motorcycle VRLA Batteries:</a:t>
            </a:r>
            <a:br>
              <a:rPr lang="en-US" sz="3600" dirty="0"/>
            </a:br>
            <a:r>
              <a:rPr lang="en-US" sz="2000" dirty="0">
                <a:solidFill>
                  <a:schemeClr val="accent1"/>
                </a:solidFill>
              </a:rPr>
              <a:t>Pb1400 Series Products: Improved &amp; Maintained Cold Cranking Amps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8D70-6257-C945-9F3F-92C46977CB2A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332" y="2"/>
            <a:ext cx="1559668" cy="8664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0671" y="1445524"/>
            <a:ext cx="308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JIS D 5302: CCA Duration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76BFA7-411C-404B-9B18-43C46F6C9CFC}"/>
              </a:ext>
            </a:extLst>
          </p:cNvPr>
          <p:cNvSpPr/>
          <p:nvPr/>
        </p:nvSpPr>
        <p:spPr>
          <a:xfrm>
            <a:off x="5671246" y="5555923"/>
            <a:ext cx="5740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1. Discharge for 2 hours @ 2.5X 10-hour rate (50% DOD)</a:t>
            </a:r>
          </a:p>
          <a:p>
            <a:r>
              <a:rPr lang="en-US" sz="1050" dirty="0"/>
              <a:t>2. Recharge @ 2.5X 10-hour rate with voltage limit of 14.4 V; 5 hours or minimum 108% charge return</a:t>
            </a:r>
          </a:p>
          <a:p>
            <a:endParaRPr lang="en-US" sz="200" dirty="0"/>
          </a:p>
          <a:p>
            <a:r>
              <a:rPr lang="en-US" sz="1050" dirty="0"/>
              <a:t>-Repeat steps (1-2) 15X, Rest 24 hours, perform high-rate discharge at 40°C</a:t>
            </a:r>
          </a:p>
          <a:p>
            <a:endParaRPr lang="en-US" sz="200" dirty="0"/>
          </a:p>
          <a:p>
            <a:r>
              <a:rPr lang="en-US" sz="1050" dirty="0"/>
              <a:t>-Repeat entire sequence for 6X, total of 90 cycles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FC8A9-0120-4CC5-B839-6AF6828A0EAB}"/>
              </a:ext>
            </a:extLst>
          </p:cNvPr>
          <p:cNvSpPr txBox="1"/>
          <p:nvPr/>
        </p:nvSpPr>
        <p:spPr>
          <a:xfrm>
            <a:off x="7179603" y="1413285"/>
            <a:ext cx="370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 DOD OEM Life Cycle Test @ 40⁰C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302183-8F1A-47CD-84F3-226B8135DE1F}"/>
              </a:ext>
            </a:extLst>
          </p:cNvPr>
          <p:cNvSpPr txBox="1"/>
          <p:nvPr/>
        </p:nvSpPr>
        <p:spPr>
          <a:xfrm>
            <a:off x="5761356" y="972807"/>
            <a:ext cx="607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Molecular Rebar® maintains higher CCA throughout life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FCEC5D-3E51-4D24-A45B-29100F6C750A}"/>
              </a:ext>
            </a:extLst>
          </p:cNvPr>
          <p:cNvCxnSpPr>
            <a:cxnSpLocks/>
          </p:cNvCxnSpPr>
          <p:nvPr/>
        </p:nvCxnSpPr>
        <p:spPr>
          <a:xfrm>
            <a:off x="5369706" y="877889"/>
            <a:ext cx="0" cy="57975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C26A8-9601-4EF0-8861-154F1B5AF1AD}"/>
              </a:ext>
            </a:extLst>
          </p:cNvPr>
          <p:cNvSpPr/>
          <p:nvPr/>
        </p:nvSpPr>
        <p:spPr>
          <a:xfrm>
            <a:off x="4941608" y="3987395"/>
            <a:ext cx="204550" cy="9354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AA4566-00F8-49DC-8D5C-49A82D185624}"/>
              </a:ext>
            </a:extLst>
          </p:cNvPr>
          <p:cNvSpPr txBox="1"/>
          <p:nvPr/>
        </p:nvSpPr>
        <p:spPr>
          <a:xfrm>
            <a:off x="704174" y="5675638"/>
            <a:ext cx="3833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09EFD"/>
                </a:solidFill>
              </a:rPr>
              <a:t>Pb1400 increases CCA 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9EFD"/>
                </a:solidFill>
              </a:rPr>
              <a:t>50% increase with 10L of Pb1410N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9EFD"/>
                </a:solidFill>
              </a:rPr>
              <a:t>100% increase with 20L of Pb1410N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01EFB7-64C7-4346-8586-2A7D7BF32BF8}"/>
              </a:ext>
            </a:extLst>
          </p:cNvPr>
          <p:cNvSpPr txBox="1"/>
          <p:nvPr/>
        </p:nvSpPr>
        <p:spPr>
          <a:xfrm>
            <a:off x="10107039" y="1808683"/>
            <a:ext cx="142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</a:t>
            </a:r>
          </a:p>
          <a:p>
            <a:r>
              <a:rPr lang="en-US" dirty="0">
                <a:solidFill>
                  <a:srgbClr val="5993C8"/>
                </a:solidFill>
              </a:rPr>
              <a:t>10L Pb1410N</a:t>
            </a:r>
          </a:p>
          <a:p>
            <a:r>
              <a:rPr lang="en-US" dirty="0">
                <a:solidFill>
                  <a:srgbClr val="888C8F"/>
                </a:solidFill>
              </a:rPr>
              <a:t>20L Pb1410N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6BF7EF-C19C-47D1-A153-A7B9D012EEE9}"/>
              </a:ext>
            </a:extLst>
          </p:cNvPr>
          <p:cNvSpPr txBox="1"/>
          <p:nvPr/>
        </p:nvSpPr>
        <p:spPr>
          <a:xfrm>
            <a:off x="505250" y="972807"/>
            <a:ext cx="427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Molecular Rebar® provides higher CCA</a:t>
            </a:r>
          </a:p>
        </p:txBody>
      </p:sp>
      <p:pic>
        <p:nvPicPr>
          <p:cNvPr id="1026" name="Picture 3" descr="image005">
            <a:extLst>
              <a:ext uri="{FF2B5EF4-FFF2-40B4-BE49-F238E27FC236}">
                <a16:creationId xmlns:a16="http://schemas.microsoft.com/office/drawing/2014/main" id="{5E186D39-2B94-411A-8AA8-D8D229868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581" y="1753003"/>
            <a:ext cx="4378481" cy="38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94EED8-DACA-4920-A256-2CEA74039120}"/>
              </a:ext>
            </a:extLst>
          </p:cNvPr>
          <p:cNvSpPr txBox="1"/>
          <p:nvPr/>
        </p:nvSpPr>
        <p:spPr>
          <a:xfrm>
            <a:off x="3167953" y="1808683"/>
            <a:ext cx="142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</a:t>
            </a:r>
          </a:p>
          <a:p>
            <a:r>
              <a:rPr lang="en-US" dirty="0">
                <a:solidFill>
                  <a:srgbClr val="5993C8"/>
                </a:solidFill>
              </a:rPr>
              <a:t>10L Pb1410N</a:t>
            </a:r>
          </a:p>
          <a:p>
            <a:r>
              <a:rPr lang="en-US" dirty="0">
                <a:solidFill>
                  <a:srgbClr val="888C8F"/>
                </a:solidFill>
              </a:rPr>
              <a:t>20L Pb1410N</a:t>
            </a:r>
          </a:p>
        </p:txBody>
      </p:sp>
    </p:spTree>
    <p:extLst>
      <p:ext uri="{BB962C8B-B14F-4D97-AF65-F5344CB8AC3E}">
        <p14:creationId xmlns:p14="http://schemas.microsoft.com/office/powerpoint/2010/main" val="37259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007">
            <a:extLst>
              <a:ext uri="{FF2B5EF4-FFF2-40B4-BE49-F238E27FC236}">
                <a16:creationId xmlns:a16="http://schemas.microsoft.com/office/drawing/2014/main" id="{9DF393B3-635E-4790-BC8C-400FF2E79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287" y="1604678"/>
            <a:ext cx="5797249" cy="47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DDC330F-B91A-4A30-A878-ECB96EEA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Motorcycle VRLA Batteries:</a:t>
            </a:r>
            <a:br>
              <a:rPr lang="en-US" sz="3600" dirty="0"/>
            </a:br>
            <a:r>
              <a:rPr lang="en-US" sz="2000" dirty="0">
                <a:solidFill>
                  <a:schemeClr val="accent1"/>
                </a:solidFill>
              </a:rPr>
              <a:t>Pb1400 Series Products: Improves Capacity Retention &amp; Recharge-ability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8D70-6257-C945-9F3F-92C46977CB2A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0014" y="1166349"/>
            <a:ext cx="471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C10 Capacity Cycling Under Various Charging Protocols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4229" y="1700942"/>
            <a:ext cx="48975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MR maintains higher more consistent capacity under all charging protocols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Controls cannot recharge under standard JIS charging protocol: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MR enables the use of JIS charging in these batteries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Combination of </a:t>
            </a:r>
            <a:r>
              <a:rPr lang="en-US" b="1" dirty="0">
                <a:solidFill>
                  <a:srgbClr val="3A729A"/>
                </a:solidFill>
              </a:rPr>
              <a:t>Pb1410N &amp; Pb1400P </a:t>
            </a:r>
            <a:r>
              <a:rPr lang="en-US" b="1" dirty="0"/>
              <a:t>provides a more significant shift in capacity retention than </a:t>
            </a:r>
            <a:r>
              <a:rPr lang="en-US" b="1" dirty="0">
                <a:solidFill>
                  <a:srgbClr val="2D9DFE"/>
                </a:solidFill>
              </a:rPr>
              <a:t>Pb1410N</a:t>
            </a:r>
            <a:r>
              <a:rPr lang="en-US" b="1" dirty="0"/>
              <a:t> alone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332" y="2"/>
            <a:ext cx="1559668" cy="866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7643B-22BD-4ADB-9EC1-6B6F38B99AE5}"/>
              </a:ext>
            </a:extLst>
          </p:cNvPr>
          <p:cNvSpPr txBox="1"/>
          <p:nvPr/>
        </p:nvSpPr>
        <p:spPr>
          <a:xfrm>
            <a:off x="4082694" y="1916754"/>
            <a:ext cx="2132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Control</a:t>
            </a:r>
          </a:p>
          <a:p>
            <a:pPr algn="r"/>
            <a:r>
              <a:rPr lang="en-US" dirty="0">
                <a:solidFill>
                  <a:srgbClr val="2D9DFE"/>
                </a:solidFill>
              </a:rPr>
              <a:t>Pb1410N</a:t>
            </a:r>
          </a:p>
          <a:p>
            <a:pPr algn="r"/>
            <a:r>
              <a:rPr lang="en-US" dirty="0">
                <a:solidFill>
                  <a:srgbClr val="576EA5"/>
                </a:solidFill>
              </a:rPr>
              <a:t>Pb1400P &amp; Pb1410N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00C14A-22DD-4DD5-94A1-DD17E333DAF0}"/>
                  </a:ext>
                </a:extLst>
              </p14:cNvPr>
              <p14:cNvContentPartPr/>
              <p14:nvPr/>
            </p14:nvContentPartPr>
            <p14:xfrm>
              <a:off x="4971119" y="2198799"/>
              <a:ext cx="14760" cy="29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00C14A-22DD-4DD5-94A1-DD17E333D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6079" y="2193759"/>
                <a:ext cx="24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2BF0DC1-A2AE-479D-96FF-E06A3E48C8BF}"/>
                  </a:ext>
                </a:extLst>
              </p14:cNvPr>
              <p14:cNvContentPartPr/>
              <p14:nvPr/>
            </p14:nvContentPartPr>
            <p14:xfrm>
              <a:off x="5210519" y="2402199"/>
              <a:ext cx="14863" cy="21858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2BF0DC1-A2AE-479D-96FF-E06A3E48C8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5444" y="2397182"/>
                <a:ext cx="25013" cy="31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A560049-E886-4D6F-A4BC-EF7319B7471E}"/>
                  </a:ext>
                </a:extLst>
              </p14:cNvPr>
              <p14:cNvContentPartPr/>
              <p14:nvPr/>
            </p14:nvContentPartPr>
            <p14:xfrm>
              <a:off x="5972536" y="2460057"/>
              <a:ext cx="14812" cy="14811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A560049-E886-4D6F-A4BC-EF7319B74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7478" y="2455000"/>
                <a:ext cx="24928" cy="249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08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608F327-94AF-4883-9466-7F86256A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Motorcycle VRLA Batteries:</a:t>
            </a:r>
            <a:br>
              <a:rPr lang="en-US" sz="3600" dirty="0"/>
            </a:br>
            <a:r>
              <a:rPr lang="en-US" sz="2000" dirty="0">
                <a:solidFill>
                  <a:schemeClr val="accent1"/>
                </a:solidFill>
              </a:rPr>
              <a:t>Pb1400 Series Products: Improves Cycle Life (JIS C 8702)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8D70-6257-C945-9F3F-92C46977CB2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332" y="2"/>
            <a:ext cx="1559668" cy="866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C236E-26A9-48D1-8267-13BA1B1A2999}"/>
              </a:ext>
            </a:extLst>
          </p:cNvPr>
          <p:cNvSpPr txBox="1"/>
          <p:nvPr/>
        </p:nvSpPr>
        <p:spPr>
          <a:xfrm>
            <a:off x="2834113" y="931711"/>
            <a:ext cx="652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Molecular Rebar® extends cycle life by maintaining capacity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9D682-512C-4649-A2E4-AE1EF5895A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2" y="1788387"/>
            <a:ext cx="5806452" cy="3971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26D037-2756-44BC-9205-3DAD87BD843F}"/>
              </a:ext>
            </a:extLst>
          </p:cNvPr>
          <p:cNvSpPr/>
          <p:nvPr/>
        </p:nvSpPr>
        <p:spPr>
          <a:xfrm>
            <a:off x="444759" y="5804196"/>
            <a:ext cx="30571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1100" dirty="0"/>
              <a:t>Discharge at 1.9 A for 2 hours (~55% DOD)</a:t>
            </a:r>
          </a:p>
          <a:p>
            <a:pPr marL="342900" indent="-342900">
              <a:buAutoNum type="arabicParenR"/>
            </a:pPr>
            <a:r>
              <a:rPr lang="en-US" sz="1100" dirty="0"/>
              <a:t>Charge at 2.28 A and 14.1 V for 6 hours</a:t>
            </a:r>
          </a:p>
          <a:p>
            <a:pPr marL="342900" indent="-342900">
              <a:buAutoNum type="arabicParenR"/>
            </a:pPr>
            <a:r>
              <a:rPr lang="en-US" sz="1100" dirty="0"/>
              <a:t>Repeat 50x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0DCF22-C917-4477-A5FA-352201F2F0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9606"/>
            <a:ext cx="5731776" cy="39715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1F42E8-EB80-4C4E-AF44-E714E43CADC8}"/>
              </a:ext>
            </a:extLst>
          </p:cNvPr>
          <p:cNvSpPr txBox="1"/>
          <p:nvPr/>
        </p:nvSpPr>
        <p:spPr>
          <a:xfrm>
            <a:off x="6479717" y="5804196"/>
            <a:ext cx="4152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C10 measured every 50 cycles or when voltage drops during cycling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D3D79-209D-4048-B1B1-A2FF996567AC}"/>
              </a:ext>
            </a:extLst>
          </p:cNvPr>
          <p:cNvSpPr/>
          <p:nvPr/>
        </p:nvSpPr>
        <p:spPr>
          <a:xfrm>
            <a:off x="3365770" y="5322275"/>
            <a:ext cx="262647" cy="173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CF251-AD9D-4235-90B6-A22640534EAF}"/>
              </a:ext>
            </a:extLst>
          </p:cNvPr>
          <p:cNvSpPr/>
          <p:nvPr/>
        </p:nvSpPr>
        <p:spPr>
          <a:xfrm>
            <a:off x="5035687" y="5455219"/>
            <a:ext cx="262647" cy="173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750427-EED4-4892-939F-0EC6B073F2A8}"/>
              </a:ext>
            </a:extLst>
          </p:cNvPr>
          <p:cNvSpPr/>
          <p:nvPr/>
        </p:nvSpPr>
        <p:spPr>
          <a:xfrm>
            <a:off x="11638084" y="3800103"/>
            <a:ext cx="262647" cy="173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9CF5E-4C8D-4C2B-883C-DB1D36DBD242}"/>
              </a:ext>
            </a:extLst>
          </p:cNvPr>
          <p:cNvSpPr/>
          <p:nvPr/>
        </p:nvSpPr>
        <p:spPr>
          <a:xfrm>
            <a:off x="11625111" y="3495300"/>
            <a:ext cx="262647" cy="173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0B1F1-5849-4454-9791-34B84C7DAA85}"/>
              </a:ext>
            </a:extLst>
          </p:cNvPr>
          <p:cNvSpPr txBox="1"/>
          <p:nvPr/>
        </p:nvSpPr>
        <p:spPr>
          <a:xfrm>
            <a:off x="2455496" y="3080700"/>
            <a:ext cx="1527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20% Improvement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568DA4-41F6-42A3-9CAB-074FDDBFE93A}"/>
              </a:ext>
            </a:extLst>
          </p:cNvPr>
          <p:cNvSpPr txBox="1"/>
          <p:nvPr/>
        </p:nvSpPr>
        <p:spPr>
          <a:xfrm>
            <a:off x="4135138" y="1909784"/>
            <a:ext cx="1527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90% Improvement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473A2D-740B-4FE6-822B-47794776858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10B59-0EB5-4A5F-8EEB-FD20D4E1CDC5}"/>
              </a:ext>
            </a:extLst>
          </p:cNvPr>
          <p:cNvSpPr txBox="1"/>
          <p:nvPr/>
        </p:nvSpPr>
        <p:spPr>
          <a:xfrm>
            <a:off x="7229162" y="1330274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JIS C8702 C10 Capacity Check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CE3ECA-BE3C-45E3-8495-CB89D1C9133F}"/>
              </a:ext>
            </a:extLst>
          </p:cNvPr>
          <p:cNvSpPr txBox="1"/>
          <p:nvPr/>
        </p:nvSpPr>
        <p:spPr>
          <a:xfrm>
            <a:off x="1873897" y="1418820"/>
            <a:ext cx="220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JIS C8702 Total Cycles</a:t>
            </a:r>
          </a:p>
        </p:txBody>
      </p:sp>
    </p:spTree>
    <p:extLst>
      <p:ext uri="{BB962C8B-B14F-4D97-AF65-F5344CB8AC3E}">
        <p14:creationId xmlns:p14="http://schemas.microsoft.com/office/powerpoint/2010/main" val="43025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8133" cy="365125"/>
          </a:xfrm>
        </p:spPr>
        <p:txBody>
          <a:bodyPr/>
          <a:lstStyle/>
          <a:p>
            <a:fld id="{DC098D70-6257-C945-9F3F-92C46977CB2A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2" y="2"/>
            <a:ext cx="1559668" cy="866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84D199-E3E8-4CAC-916D-C656298BF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" y="1627978"/>
            <a:ext cx="5530896" cy="4480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3F744E-417B-4909-B7E8-71359F76937B}"/>
              </a:ext>
            </a:extLst>
          </p:cNvPr>
          <p:cNvSpPr txBox="1"/>
          <p:nvPr/>
        </p:nvSpPr>
        <p:spPr>
          <a:xfrm>
            <a:off x="373506" y="1627978"/>
            <a:ext cx="5521456" cy="4735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Control NAM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C5878F-CEA8-473F-8D6B-5B11262F11DA}"/>
              </a:ext>
            </a:extLst>
          </p:cNvPr>
          <p:cNvGrpSpPr/>
          <p:nvPr/>
        </p:nvGrpSpPr>
        <p:grpSpPr>
          <a:xfrm>
            <a:off x="6250236" y="1627978"/>
            <a:ext cx="5617221" cy="4480542"/>
            <a:chOff x="247333" y="3800472"/>
            <a:chExt cx="3517274" cy="28138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0BAF28-A773-42AE-A432-6FCF182BE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33" y="3800472"/>
              <a:ext cx="3517273" cy="281381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635411-EBD2-4734-8086-8754070873B8}"/>
                </a:ext>
              </a:extLst>
            </p:cNvPr>
            <p:cNvSpPr txBox="1"/>
            <p:nvPr/>
          </p:nvSpPr>
          <p:spPr>
            <a:xfrm>
              <a:off x="247334" y="3800473"/>
              <a:ext cx="3517273" cy="2899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Pb1410N NAM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58DE5EA-C26E-41A3-8875-5D05CF02E783}"/>
              </a:ext>
            </a:extLst>
          </p:cNvPr>
          <p:cNvSpPr txBox="1"/>
          <p:nvPr/>
        </p:nvSpPr>
        <p:spPr>
          <a:xfrm>
            <a:off x="3591981" y="1012790"/>
            <a:ext cx="500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SEM Imagery Post OEM Cycle Life Test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259F9C-D0F6-4F8C-8FD1-7F455546133B}"/>
              </a:ext>
            </a:extLst>
          </p:cNvPr>
          <p:cNvSpPr txBox="1"/>
          <p:nvPr/>
        </p:nvSpPr>
        <p:spPr>
          <a:xfrm>
            <a:off x="6250236" y="5496128"/>
            <a:ext cx="561721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Molecular Rebar® restricts growth and promotes uniformity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9C277-6C49-41DF-8440-A961991C25CE}"/>
              </a:ext>
            </a:extLst>
          </p:cNvPr>
          <p:cNvSpPr txBox="1"/>
          <p:nvPr/>
        </p:nvSpPr>
        <p:spPr>
          <a:xfrm>
            <a:off x="364065" y="5496128"/>
            <a:ext cx="553089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Control lacks uniformity and has significant crystal growth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B67B443-5C46-42CE-AE0F-953B6D706E59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87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Motorcycle VRLA Batteries:</a:t>
            </a:r>
            <a:br>
              <a:rPr lang="en-US" dirty="0"/>
            </a:br>
            <a:r>
              <a:rPr lang="en-US" sz="2700" dirty="0">
                <a:solidFill>
                  <a:schemeClr val="accent1"/>
                </a:solidFill>
              </a:rPr>
              <a:t>Pb1400 Series Products: </a:t>
            </a:r>
            <a:r>
              <a:rPr lang="en-US" sz="2800" dirty="0">
                <a:solidFill>
                  <a:srgbClr val="309EFD"/>
                </a:solidFill>
              </a:rPr>
              <a:t>Provides More Consistent Microstructure</a:t>
            </a:r>
            <a:endParaRPr lang="en-US" dirty="0">
              <a:solidFill>
                <a:srgbClr val="309E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1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6691C6"/>
                </a:solidFill>
              </a:rPr>
              <a:t>Pb1400 Series Motorcycle VRLA: </a:t>
            </a:r>
            <a:r>
              <a:rPr lang="en-US" sz="3600" dirty="0"/>
              <a:t>Customer Testimonial #1</a:t>
            </a:r>
            <a:endParaRPr lang="en-US" sz="3600" dirty="0">
              <a:solidFill>
                <a:srgbClr val="6691C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9435" y="1252044"/>
            <a:ext cx="6236793" cy="5192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Customer produced 6Ah Motorcycle VRLA batteries using </a:t>
            </a:r>
            <a:r>
              <a:rPr lang="en-US" dirty="0"/>
              <a:t>Pb1400 Series </a:t>
            </a:r>
            <a:r>
              <a:rPr lang="en-US" dirty="0">
                <a:solidFill>
                  <a:schemeClr val="tx1"/>
                </a:solidFill>
              </a:rPr>
              <a:t>and found </a:t>
            </a:r>
            <a:r>
              <a:rPr lang="en-US" u="sng" dirty="0">
                <a:solidFill>
                  <a:schemeClr val="tx1"/>
                </a:solidFill>
              </a:rPr>
              <a:t>2X Improvement in Cycle Life</a:t>
            </a:r>
          </a:p>
          <a:p>
            <a:pPr marL="0" indent="0">
              <a:buNone/>
            </a:pPr>
            <a:endParaRPr lang="en-US" u="sng" dirty="0">
              <a:solidFill>
                <a:schemeClr val="tx1"/>
              </a:solidFill>
            </a:endParaRPr>
          </a:p>
          <a:p>
            <a:pPr algn="just"/>
            <a:r>
              <a:rPr lang="en-US" b="0" dirty="0"/>
              <a:t>Pb1400</a:t>
            </a:r>
            <a:r>
              <a:rPr lang="en-US" b="0" dirty="0">
                <a:solidFill>
                  <a:schemeClr val="tx1"/>
                </a:solidFill>
              </a:rPr>
              <a:t> enabled &gt;10,000 ABNT/JIS Light Load cycles </a:t>
            </a:r>
          </a:p>
          <a:p>
            <a:pPr marL="0" indent="0" algn="just">
              <a:buNone/>
            </a:pPr>
            <a:endParaRPr lang="en-US" sz="1050" b="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050" b="0" dirty="0">
              <a:solidFill>
                <a:schemeClr val="tx1"/>
              </a:solidFill>
            </a:endParaRPr>
          </a:p>
          <a:p>
            <a:pPr algn="just"/>
            <a:r>
              <a:rPr lang="en-US" b="0" dirty="0">
                <a:solidFill>
                  <a:schemeClr val="tx1"/>
                </a:solidFill>
              </a:rPr>
              <a:t>Commercially launched in several high-warranty return product lines  using </a:t>
            </a:r>
            <a:r>
              <a:rPr lang="en-US" b="0" dirty="0"/>
              <a:t>10L Pb1410N </a:t>
            </a:r>
            <a:r>
              <a:rPr lang="en-US" b="0" dirty="0">
                <a:solidFill>
                  <a:schemeClr val="tx1"/>
                </a:solidFill>
              </a:rPr>
              <a:t>&amp; </a:t>
            </a:r>
            <a:r>
              <a:rPr lang="en-US" b="0" dirty="0"/>
              <a:t>34L Pb1400P</a:t>
            </a:r>
          </a:p>
          <a:p>
            <a:pPr lvl="1" algn="just"/>
            <a:r>
              <a:rPr lang="en-US" dirty="0"/>
              <a:t>Added benefit: able to reduce formation time by 25%</a:t>
            </a:r>
          </a:p>
          <a:p>
            <a:pPr marL="457200" lvl="1" indent="0" algn="just">
              <a:buNone/>
            </a:pPr>
            <a:endParaRPr lang="en-US" sz="1050" b="0" dirty="0"/>
          </a:p>
          <a:p>
            <a:pPr marL="457200" lvl="1" indent="0" algn="just">
              <a:buNone/>
            </a:pPr>
            <a:endParaRPr lang="en-US" sz="1050" dirty="0"/>
          </a:p>
          <a:p>
            <a:pPr marL="457200" lvl="1" indent="0" algn="just">
              <a:buNone/>
            </a:pPr>
            <a:endParaRPr lang="en-US" sz="1050" dirty="0"/>
          </a:p>
          <a:p>
            <a:pPr marL="457200" lvl="1" indent="0" algn="just">
              <a:buNone/>
            </a:pPr>
            <a:endParaRPr lang="en-US" sz="1050" b="0" dirty="0"/>
          </a:p>
          <a:p>
            <a:pPr algn="just"/>
            <a:r>
              <a:rPr lang="en-US" b="0" dirty="0">
                <a:solidFill>
                  <a:schemeClr val="tx1"/>
                </a:solidFill>
              </a:rPr>
              <a:t>Optimizing </a:t>
            </a:r>
            <a:r>
              <a:rPr lang="en-US" b="0" dirty="0"/>
              <a:t>Pb1400 Series </a:t>
            </a:r>
            <a:r>
              <a:rPr lang="en-US" b="0" dirty="0">
                <a:solidFill>
                  <a:schemeClr val="tx1"/>
                </a:solidFill>
              </a:rPr>
              <a:t>loadings for implementation in all of their products to reduce warranty claims and formation time</a:t>
            </a:r>
          </a:p>
          <a:p>
            <a:pPr marL="0" indent="0" algn="just"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5" name="Text Box 17"/>
          <p:cNvSpPr txBox="1"/>
          <p:nvPr/>
        </p:nvSpPr>
        <p:spPr>
          <a:xfrm>
            <a:off x="6818937" y="5491957"/>
            <a:ext cx="5192310" cy="95300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MR Plate has higher integrity, even after ~2X cycling</a:t>
            </a:r>
          </a:p>
          <a:p>
            <a:pPr marL="285750" marR="0" lvl="0" indent="-285750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Failure mode of CON: Positive Grid Corrosion</a:t>
            </a:r>
          </a:p>
          <a:p>
            <a:pPr marR="0" lvl="0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C95457-3E3C-4C11-9E59-0F3B95AB3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3870" y="2603246"/>
            <a:ext cx="2488939" cy="27638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83869" y="2603246"/>
            <a:ext cx="248893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Pb1400 – 10,600 cycles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06596C11-9D83-4D94-9FE0-9E91D52D3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85" y="2603246"/>
            <a:ext cx="2496314" cy="2786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68685" y="2603245"/>
            <a:ext cx="24963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– 5,600 cycles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C72206-F6C8-4A55-B869-E262AE6D5C8C}"/>
              </a:ext>
            </a:extLst>
          </p:cNvPr>
          <p:cNvSpPr txBox="1">
            <a:spLocks/>
          </p:cNvSpPr>
          <p:nvPr/>
        </p:nvSpPr>
        <p:spPr>
          <a:xfrm>
            <a:off x="6049926" y="1099953"/>
            <a:ext cx="5961321" cy="150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6691C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	Post ABNT 15941 (similar to JIS D5302 Light Load):</a:t>
            </a:r>
          </a:p>
          <a:p>
            <a:pPr lvl="1"/>
            <a:r>
              <a:rPr lang="en-US" sz="1600" dirty="0"/>
              <a:t>CONTROL failed HRD check @ 5,600 cycles</a:t>
            </a:r>
          </a:p>
          <a:p>
            <a:pPr lvl="1"/>
            <a:r>
              <a:rPr lang="en-US" sz="1600" dirty="0"/>
              <a:t>Pb1400 never failed and were stopped @ 10,600 cycles </a:t>
            </a:r>
          </a:p>
          <a:p>
            <a:pPr lvl="1"/>
            <a:r>
              <a:rPr lang="en-US" sz="1600" dirty="0"/>
              <a:t>C</a:t>
            </a:r>
            <a:r>
              <a:rPr lang="en-US" sz="1600" baseline="-25000" dirty="0"/>
              <a:t>10</a:t>
            </a:r>
            <a:r>
              <a:rPr lang="en-US" sz="1600" dirty="0"/>
              <a:t> post cycling was 4Ah for CONTROL and 5Ah for Pb1400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B76398-3718-421F-B85A-76E3B5EE6BDD}"/>
              </a:ext>
            </a:extLst>
          </p:cNvPr>
          <p:cNvCxnSpPr/>
          <p:nvPr/>
        </p:nvCxnSpPr>
        <p:spPr>
          <a:xfrm>
            <a:off x="6355664" y="877888"/>
            <a:ext cx="0" cy="5731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A96C139-BD07-4797-A3ED-E6551E6F841E}"/>
              </a:ext>
            </a:extLst>
          </p:cNvPr>
          <p:cNvSpPr/>
          <p:nvPr/>
        </p:nvSpPr>
        <p:spPr>
          <a:xfrm>
            <a:off x="124967" y="6444960"/>
            <a:ext cx="2723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MR loadings are per 1,000kg oxide batch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99508F-4BD9-4586-9077-355C90AC8A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271" y="104021"/>
            <a:ext cx="1205729" cy="6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6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D29757-2F03-4494-A4E0-AF27C9A5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Motorcycle VRLA Batteries:</a:t>
            </a:r>
            <a:br>
              <a:rPr lang="en-US" dirty="0"/>
            </a:br>
            <a:r>
              <a:rPr lang="en-US" sz="2700" dirty="0">
                <a:solidFill>
                  <a:schemeClr val="accent1"/>
                </a:solidFill>
              </a:rPr>
              <a:t>Pb1400 Series Products: 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B8965-C0FF-4DBF-AD41-2452569A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4900"/>
            <a:ext cx="12192000" cy="5753100"/>
          </a:xfrm>
        </p:spPr>
        <p:txBody>
          <a:bodyPr>
            <a:normAutofit/>
          </a:bodyPr>
          <a:lstStyle/>
          <a:p>
            <a:r>
              <a:rPr lang="en-US" dirty="0"/>
              <a:t>Products = Pb1410N &amp; Pb1400P</a:t>
            </a:r>
          </a:p>
          <a:p>
            <a:endParaRPr lang="en-US" dirty="0"/>
          </a:p>
          <a:p>
            <a:r>
              <a:rPr lang="en-US" dirty="0"/>
              <a:t>Key Features:</a:t>
            </a:r>
          </a:p>
          <a:p>
            <a:pPr lvl="1"/>
            <a:r>
              <a:rPr lang="en-US" dirty="0"/>
              <a:t>CCA enhanced initially and maintained throughout cycling</a:t>
            </a:r>
          </a:p>
          <a:p>
            <a:pPr lvl="2"/>
            <a:r>
              <a:rPr lang="en-US" dirty="0"/>
              <a:t>Pb1410N dose response: improvement with 20L &gt; 10L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 Better Charge Acceptance &amp; Capacity Retention</a:t>
            </a:r>
          </a:p>
          <a:p>
            <a:pPr lvl="2"/>
            <a:r>
              <a:rPr lang="en-US" dirty="0"/>
              <a:t>Pb1400P with Pb1410N further enhances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 Life Cycle is Significantly Increased</a:t>
            </a:r>
          </a:p>
          <a:p>
            <a:pPr lvl="2"/>
            <a:r>
              <a:rPr lang="en-US" dirty="0"/>
              <a:t>50% DoD OEM Test</a:t>
            </a:r>
          </a:p>
          <a:p>
            <a:pPr lvl="2"/>
            <a:r>
              <a:rPr lang="en-US" dirty="0"/>
              <a:t>JIS C8702 </a:t>
            </a:r>
          </a:p>
          <a:p>
            <a:pPr lvl="2"/>
            <a:r>
              <a:rPr lang="en-US" dirty="0"/>
              <a:t>JIS D5302 Light Load Test 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MOLECULAR REBAR® can be optimized to meet your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514B-D1E1-4766-A2CC-36990F2B47B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187" y="2079025"/>
            <a:ext cx="5208235" cy="2893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332" y="2"/>
            <a:ext cx="1559668" cy="866482"/>
          </a:xfrm>
          <a:prstGeom prst="rect">
            <a:avLst/>
          </a:prstGeom>
        </p:spPr>
      </p:pic>
      <p:sp>
        <p:nvSpPr>
          <p:cNvPr id="15" name="Content Placeholder 16"/>
          <p:cNvSpPr txBox="1">
            <a:spLocks/>
          </p:cNvSpPr>
          <p:nvPr/>
        </p:nvSpPr>
        <p:spPr>
          <a:xfrm>
            <a:off x="129925" y="866484"/>
            <a:ext cx="8033687" cy="562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6691C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AF5C69-756F-424E-A6D4-89861089B6A8}"/>
              </a:ext>
            </a:extLst>
          </p:cNvPr>
          <p:cNvSpPr txBox="1">
            <a:spLocks/>
          </p:cNvSpPr>
          <p:nvPr/>
        </p:nvSpPr>
        <p:spPr>
          <a:xfrm>
            <a:off x="0" y="6753"/>
            <a:ext cx="12192000" cy="87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1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74978"/>
            <a:ext cx="47915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                 2014 Performance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Micro-Hybrid Cycle Life (SBA &amp; </a:t>
            </a:r>
            <a:r>
              <a:rPr lang="en-US" sz="2000" dirty="0" err="1"/>
              <a:t>HRPSoC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Negative Impact to CCA/RC (SAE J537)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Charge Acceptance (SAE J537)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8333" y="2381179"/>
            <a:ext cx="59036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                            2016 Performance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Charge Acceptance (SAE J537, EN 50342-6, OEM)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CCA (SAE J537, EN 50342-6)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Reduce Gassing (EN 50342-6)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Durability Cycle Life (EN 50342-6 17.5% &amp; 50% DOD)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2064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Pb1200 Series:  New Formulations for PAM &amp; NAM optimized based on Customer &amp; OEM feedback for balanced performance and value.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93642" y="2849507"/>
            <a:ext cx="892554" cy="600705"/>
          </a:xfrm>
          <a:prstGeom prst="rightArrow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747595" y="4226892"/>
            <a:ext cx="12192000" cy="250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Pb1200 Series provides </a:t>
            </a:r>
            <a:r>
              <a:rPr lang="en-US" i="1" dirty="0">
                <a:solidFill>
                  <a:srgbClr val="00B050"/>
                </a:solidFill>
              </a:rPr>
              <a:t>balanced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performance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increases across the following tests: </a:t>
            </a:r>
          </a:p>
          <a:p>
            <a:pPr lvl="1"/>
            <a:r>
              <a:rPr lang="en-US" dirty="0"/>
              <a:t>CCA/Capacity</a:t>
            </a:r>
          </a:p>
          <a:p>
            <a:pPr lvl="1"/>
            <a:r>
              <a:rPr lang="en-US" dirty="0"/>
              <a:t>Charge Acceptance</a:t>
            </a:r>
          </a:p>
          <a:p>
            <a:pPr lvl="1"/>
            <a:r>
              <a:rPr lang="en-US" dirty="0"/>
              <a:t>Durability Life Cycle Tests</a:t>
            </a:r>
          </a:p>
          <a:p>
            <a:pPr lvl="1"/>
            <a:r>
              <a:rPr lang="en-US" dirty="0"/>
              <a:t>Micro-Hybrid Life Cycle Tests</a:t>
            </a:r>
          </a:p>
          <a:p>
            <a:pPr lvl="1"/>
            <a:r>
              <a:rPr lang="en-US" dirty="0"/>
              <a:t>Gassing Tests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4205363-85E1-49B7-9196-ADA42C3B34F9}"/>
                  </a:ext>
                </a:extLst>
              </p14:cNvPr>
              <p14:cNvContentPartPr/>
              <p14:nvPr/>
            </p14:nvContentPartPr>
            <p14:xfrm>
              <a:off x="7026008" y="281237"/>
              <a:ext cx="15840" cy="4710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4205363-85E1-49B7-9196-ADA42C3B34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3128" y="278357"/>
                <a:ext cx="21600" cy="52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6CD5BE0-FC0B-4C96-9F96-9FF081D17550}"/>
                  </a:ext>
                </a:extLst>
              </p14:cNvPr>
              <p14:cNvContentPartPr/>
              <p14:nvPr/>
            </p14:nvContentPartPr>
            <p14:xfrm>
              <a:off x="5697299" y="7637"/>
              <a:ext cx="1602309" cy="430149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6CD5BE0-FC0B-4C96-9F96-9FF081D175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4419" y="4756"/>
                <a:ext cx="1608069" cy="435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2E6890-7398-4FCE-94D4-3E24256723CB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2E6890-7398-4FCE-94D4-3E24256723CB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15" name="Title 9">
            <a:extLst>
              <a:ext uri="{FF2B5EF4-FFF2-40B4-BE49-F238E27FC236}">
                <a16:creationId xmlns:a16="http://schemas.microsoft.com/office/drawing/2014/main" id="{B00AF476-9C82-4BCD-95E0-1A183E4D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88"/>
          </a:xfrm>
        </p:spPr>
        <p:txBody>
          <a:bodyPr>
            <a:noAutofit/>
          </a:bodyPr>
          <a:lstStyle/>
          <a:p>
            <a:r>
              <a:rPr lang="en-US" sz="3600" dirty="0"/>
              <a:t>Enhanced Flooded Batteries for Start-Stop:</a:t>
            </a:r>
            <a:br>
              <a:rPr lang="en-US" sz="3600" dirty="0"/>
            </a:br>
            <a:r>
              <a:rPr lang="en-US" sz="2000" dirty="0">
                <a:solidFill>
                  <a:schemeClr val="accent1"/>
                </a:solidFill>
              </a:rPr>
              <a:t>Pb1200 Series Product Development Progression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499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90182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Pb1200 Series:  Actual Customer Production line Produced 12V testing example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917267"/>
              </p:ext>
            </p:extLst>
          </p:nvPr>
        </p:nvGraphicFramePr>
        <p:xfrm>
          <a:off x="-78153" y="1404273"/>
          <a:ext cx="70104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89491"/>
              </p:ext>
            </p:extLst>
          </p:nvPr>
        </p:nvGraphicFramePr>
        <p:xfrm>
          <a:off x="233486" y="6092750"/>
          <a:ext cx="1071683" cy="54392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1683">
                  <a:extLst>
                    <a:ext uri="{9D8B030D-6E8A-4147-A177-3AD203B41FA5}">
                      <a16:colId xmlns:a16="http://schemas.microsoft.com/office/drawing/2014/main" val="289893834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1 - EN 50342-6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3894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2 - EN 50342-1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4069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3 - SAE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291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3834" y="1522867"/>
            <a:ext cx="520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Pb1200 vs Control Battery 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2833" y="2589312"/>
            <a:ext cx="5244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Many innovations target improving one aspect of performance, often at the detriment of others.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 Pb1200 Series aims to bring a balanced solution to your battery design, enhancing performance to meet your customers’ requirements without compromising existing qualities.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376" y="4225591"/>
            <a:ext cx="16378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J537 Cold Charge Acceptance₃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29" y="1345530"/>
            <a:ext cx="1156126" cy="13065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C3CDAD-8A28-432A-81AD-BFF1F6C0AAE9}"/>
              </a:ext>
            </a:extLst>
          </p:cNvPr>
          <p:cNvSpPr/>
          <p:nvPr/>
        </p:nvSpPr>
        <p:spPr>
          <a:xfrm>
            <a:off x="7812" y="-702"/>
            <a:ext cx="12145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Enhanced Flooded Batteries for Start-Stop:</a:t>
            </a:r>
            <a:br>
              <a:rPr lang="en-US" sz="3600" dirty="0"/>
            </a:br>
            <a:r>
              <a:rPr lang="en-US" sz="2000" b="1" dirty="0">
                <a:solidFill>
                  <a:schemeClr val="accent1"/>
                </a:solidFill>
              </a:rPr>
              <a:t>Pb1200 Series: Formulated for Balanced Performance</a:t>
            </a:r>
            <a:endParaRPr lang="en-US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EBD915-EFE8-426A-A270-75C9B09C67FF}"/>
                  </a:ext>
                </a:extLst>
              </p14:cNvPr>
              <p14:cNvContentPartPr/>
              <p14:nvPr/>
            </p14:nvContentPartPr>
            <p14:xfrm>
              <a:off x="4712662" y="656460"/>
              <a:ext cx="23658" cy="15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EBD915-EFE8-426A-A270-75C9B09C67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9782" y="653580"/>
                <a:ext cx="29418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D1ED91-1FD3-46F4-808F-7AE4BFB6B830}"/>
                  </a:ext>
                </a:extLst>
              </p14:cNvPr>
              <p14:cNvContentPartPr/>
              <p14:nvPr/>
            </p14:nvContentPartPr>
            <p14:xfrm>
              <a:off x="4431245" y="593923"/>
              <a:ext cx="351977" cy="117463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D1ED91-1FD3-46F4-808F-7AE4BFB6B8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8365" y="591043"/>
                <a:ext cx="357737" cy="1232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26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4312"/>
            <a:ext cx="12192000" cy="164538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 aggressive, modern cycling tests Pb1200 Series products prevail over control batteries by up to 57%</a:t>
            </a:r>
          </a:p>
          <a:p>
            <a:r>
              <a:rPr lang="en-US" dirty="0">
                <a:solidFill>
                  <a:srgbClr val="0070C0"/>
                </a:solidFill>
              </a:rPr>
              <a:t>Represents a synergy of charge acceptance enhancements and material strengthening</a:t>
            </a:r>
          </a:p>
          <a:p>
            <a:r>
              <a:rPr lang="en-US" dirty="0">
                <a:solidFill>
                  <a:srgbClr val="0070C0"/>
                </a:solidFill>
              </a:rPr>
              <a:t>Teardown analyses reveal delayed active material shedding, reduced corrosion and decreased </a:t>
            </a:r>
            <a:r>
              <a:rPr lang="en-US" dirty="0" err="1">
                <a:solidFill>
                  <a:srgbClr val="0070C0"/>
                </a:solidFill>
              </a:rPr>
              <a:t>sulfation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6041" y="3627605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+44%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3575" y="3627605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+68%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60702" y="3627604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+56%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98" y="1894918"/>
            <a:ext cx="8774243" cy="48588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92184" y="4761875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+23%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7587" y="3301225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+46%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63816" y="2562761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+57%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5B1407-93BD-434F-A74A-A1ABF0E288CE}"/>
              </a:ext>
            </a:extLst>
          </p:cNvPr>
          <p:cNvSpPr/>
          <p:nvPr/>
        </p:nvSpPr>
        <p:spPr>
          <a:xfrm>
            <a:off x="7812" y="-8517"/>
            <a:ext cx="12145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Enhanced Flooded Batteries for Start-Stop:</a:t>
            </a:r>
            <a:br>
              <a:rPr lang="en-US" sz="3600" dirty="0"/>
            </a:br>
            <a:r>
              <a:rPr lang="en-US" sz="2000" b="1" dirty="0">
                <a:solidFill>
                  <a:schemeClr val="accent1"/>
                </a:solidFill>
              </a:rPr>
              <a:t>Pb1200 Series: Enhanced Durability</a:t>
            </a:r>
            <a:endParaRPr lang="en-US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F94B32-8B21-4A3E-8FC9-02E3A833685C}"/>
                  </a:ext>
                </a:extLst>
              </p14:cNvPr>
              <p14:cNvContentPartPr/>
              <p14:nvPr/>
            </p14:nvContentPartPr>
            <p14:xfrm>
              <a:off x="609485" y="5783271"/>
              <a:ext cx="39292" cy="39292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F94B32-8B21-4A3E-8FC9-02E3A83368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605" y="5780391"/>
                <a:ext cx="45052" cy="450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73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5" y="2594869"/>
            <a:ext cx="4431792" cy="3547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76" y="2594869"/>
            <a:ext cx="4439420" cy="35478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After &gt;4 Months of intensive PSOC cycling:</a:t>
            </a:r>
          </a:p>
          <a:p>
            <a:pPr lvl="1"/>
            <a:r>
              <a:rPr lang="en-US" dirty="0"/>
              <a:t>CON plates indicate heavy, hard </a:t>
            </a:r>
            <a:r>
              <a:rPr lang="en-US" dirty="0" err="1"/>
              <a:t>sulfation</a:t>
            </a:r>
            <a:r>
              <a:rPr lang="en-US" dirty="0"/>
              <a:t> of various sizes and arrangements across the plate surface</a:t>
            </a:r>
          </a:p>
          <a:p>
            <a:pPr lvl="1"/>
            <a:r>
              <a:rPr lang="en-US" dirty="0"/>
              <a:t>Pb1210N decreases sulfate crystal size and frequency to allow the majority of the plate to remain as active sponge lead</a:t>
            </a:r>
          </a:p>
          <a:p>
            <a:pPr lvl="1"/>
            <a:r>
              <a:rPr lang="en-US" dirty="0"/>
              <a:t>Plates are noticeably stronger to the touch upon teardown; </a:t>
            </a:r>
            <a:r>
              <a:rPr lang="en-US" b="1" i="1" u="sng" dirty="0"/>
              <a:t>MR strength benefits retained through life</a:t>
            </a:r>
          </a:p>
        </p:txBody>
      </p:sp>
      <p:sp>
        <p:nvSpPr>
          <p:cNvPr id="15" name="Text Box 17"/>
          <p:cNvSpPr txBox="1"/>
          <p:nvPr/>
        </p:nvSpPr>
        <p:spPr>
          <a:xfrm>
            <a:off x="5225682" y="2594869"/>
            <a:ext cx="1846094" cy="35433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Micrographs at 1000x resolution illustrate Pb1210N’s ability to ensure uniform NAM crystal structure even after &gt; 4 Months of Cycling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6158" y="2659079"/>
            <a:ext cx="14565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 Mid-Life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9331" y="2667444"/>
            <a:ext cx="18958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Pb1210N Mid-Life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FBF78-3FA6-41C9-ADE3-8DB7B25D7204}"/>
              </a:ext>
            </a:extLst>
          </p:cNvPr>
          <p:cNvSpPr/>
          <p:nvPr/>
        </p:nvSpPr>
        <p:spPr>
          <a:xfrm>
            <a:off x="7812" y="-8517"/>
            <a:ext cx="12145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Enhanced Flooded Batteries for Start-Stop:</a:t>
            </a:r>
            <a:br>
              <a:rPr lang="en-US" sz="3600" dirty="0"/>
            </a:br>
            <a:r>
              <a:rPr lang="en-US" sz="2000" b="1" dirty="0">
                <a:solidFill>
                  <a:schemeClr val="accent1"/>
                </a:solidFill>
              </a:rPr>
              <a:t>Pb1200 Series: More Consistent Active </a:t>
            </a:r>
            <a:r>
              <a:rPr lang="en-US" sz="2000" b="1">
                <a:solidFill>
                  <a:schemeClr val="accent1"/>
                </a:solidFill>
              </a:rPr>
              <a:t>Material Structure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6233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4534" y="1863659"/>
            <a:ext cx="1709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18" y="5415669"/>
            <a:ext cx="1778016" cy="901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97" y="5590365"/>
            <a:ext cx="5798271" cy="5488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3098419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Black Diamond Structures</a:t>
            </a:r>
            <a:r>
              <a:rPr lang="en-US" sz="2800" dirty="0"/>
              <a:t> is a developer, manufacturer, and marketer of innovative nanomaterial products and solutions based on revolutionary carbon nanotube (CNT) technology, </a:t>
            </a:r>
            <a:r>
              <a:rPr lang="en-US" sz="2800" b="1" dirty="0">
                <a:solidFill>
                  <a:srgbClr val="0070C0"/>
                </a:solidFill>
              </a:rPr>
              <a:t>MOLECULAR REBAR®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7227" y="4856946"/>
            <a:ext cx="293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Our Partners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013630" y="5314062"/>
            <a:ext cx="8164738" cy="1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070C0"/>
                </a:gs>
                <a:gs pos="46000">
                  <a:srgbClr val="B2B2B2">
                    <a:lumMod val="95000"/>
                    <a:lumOff val="5000"/>
                  </a:srgbClr>
                </a:gs>
                <a:gs pos="100000">
                  <a:srgbClr val="B2B2B2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87" y="1372079"/>
            <a:ext cx="7248625" cy="13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6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2857" y="88557"/>
            <a:ext cx="9563100" cy="838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Pb1200 EFB: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5562" y="909478"/>
            <a:ext cx="5893142" cy="5852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Pb1200 Series </a:t>
            </a:r>
            <a:r>
              <a:rPr lang="en-US" sz="2800" dirty="0">
                <a:solidFill>
                  <a:srgbClr val="0070C0"/>
                </a:solidFill>
              </a:rPr>
              <a:t>For EFB</a:t>
            </a:r>
            <a:r>
              <a:rPr lang="en-US" sz="2800" b="1" dirty="0">
                <a:solidFill>
                  <a:srgbClr val="0070C0"/>
                </a:solidFill>
              </a:rPr>
              <a:t> Enhance: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Charge Acceptance</a:t>
            </a:r>
          </a:p>
          <a:p>
            <a:pPr marL="742950" lvl="2" indent="-342900"/>
            <a:r>
              <a:rPr lang="en-US" dirty="0"/>
              <a:t>EN  50342-6 DCA</a:t>
            </a:r>
          </a:p>
          <a:p>
            <a:pPr marL="742950" lvl="2" indent="-342900"/>
            <a:r>
              <a:rPr lang="en-US" dirty="0"/>
              <a:t>SAE J537 Charge Acceptance</a:t>
            </a:r>
          </a:p>
          <a:p>
            <a:pPr marL="742950" lvl="2" indent="-342900"/>
            <a:r>
              <a:rPr lang="en-US" dirty="0"/>
              <a:t>Nissan 90% SOC Recharge</a:t>
            </a:r>
          </a:p>
          <a:p>
            <a:r>
              <a:rPr lang="en-US" dirty="0">
                <a:solidFill>
                  <a:schemeClr val="tx1"/>
                </a:solidFill>
              </a:rPr>
              <a:t>Deep Discharge performance</a:t>
            </a:r>
          </a:p>
          <a:p>
            <a:r>
              <a:rPr lang="en-US" dirty="0">
                <a:solidFill>
                  <a:schemeClr val="tx1"/>
                </a:solidFill>
              </a:rPr>
              <a:t>Mechanical Durability</a:t>
            </a:r>
          </a:p>
          <a:p>
            <a:r>
              <a:rPr lang="en-US" dirty="0">
                <a:solidFill>
                  <a:schemeClr val="tx1"/>
                </a:solidFill>
              </a:rPr>
              <a:t>CCA &amp; Capacity Consistency</a:t>
            </a:r>
          </a:p>
          <a:p>
            <a:r>
              <a:rPr lang="en-US" dirty="0">
                <a:solidFill>
                  <a:schemeClr val="tx1"/>
                </a:solidFill>
              </a:rPr>
              <a:t>Cycle life as defined by: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EN  50342-6 17.5% DoD</a:t>
            </a:r>
          </a:p>
          <a:p>
            <a:pPr lvl="1"/>
            <a:r>
              <a:rPr lang="en-US" dirty="0"/>
              <a:t>EN  50342-6 50% DoD</a:t>
            </a:r>
          </a:p>
          <a:p>
            <a:pPr lvl="1"/>
            <a:r>
              <a:rPr lang="en-US" dirty="0"/>
              <a:t>EN  50342-6 MHT</a:t>
            </a:r>
          </a:p>
          <a:p>
            <a:pPr lvl="1"/>
            <a:r>
              <a:rPr lang="en-US" dirty="0"/>
              <a:t>SBA S0101</a:t>
            </a:r>
          </a:p>
          <a:p>
            <a:pPr lvl="1"/>
            <a:r>
              <a:rPr lang="en-US" dirty="0"/>
              <a:t>VDA Repetitive Over Discharge</a:t>
            </a:r>
          </a:p>
          <a:p>
            <a:pPr lvl="1"/>
            <a:r>
              <a:rPr lang="en-US" dirty="0"/>
              <a:t>VDA Reserve Capacity Durability</a:t>
            </a:r>
          </a:p>
          <a:p>
            <a:pPr lvl="1"/>
            <a:r>
              <a:rPr lang="en-US" dirty="0"/>
              <a:t>SAE J2185</a:t>
            </a:r>
          </a:p>
          <a:p>
            <a:pPr lvl="1"/>
            <a:r>
              <a:rPr lang="en-US" dirty="0"/>
              <a:t>Many OEM and Other Specifications</a:t>
            </a:r>
          </a:p>
          <a:p>
            <a:pPr marL="914400" lvl="2" indent="0">
              <a:buNone/>
            </a:pPr>
            <a:endParaRPr lang="en-US" sz="2000" dirty="0"/>
          </a:p>
          <a:p>
            <a:pPr lvl="2"/>
            <a:endParaRPr lang="en-US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697941" y="909479"/>
            <a:ext cx="649406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60000"/>
              <a:buFont typeface="Wingdings" charset="2"/>
              <a:buChar char="u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60000"/>
              <a:buFont typeface="Wingdings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6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6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    </a:t>
            </a:r>
            <a:r>
              <a:rPr lang="en-US" sz="2800" b="1" dirty="0">
                <a:solidFill>
                  <a:srgbClr val="0070C0"/>
                </a:solidFill>
              </a:rPr>
              <a:t>Formulated products available for:</a:t>
            </a:r>
          </a:p>
          <a:p>
            <a:pPr lvl="1"/>
            <a:r>
              <a:rPr lang="en-US" sz="2400" b="1" dirty="0"/>
              <a:t>Automotive</a:t>
            </a:r>
          </a:p>
          <a:p>
            <a:pPr lvl="2"/>
            <a:r>
              <a:rPr lang="en-US" sz="2000" dirty="0"/>
              <a:t>Conventional Flooded: </a:t>
            </a:r>
            <a:r>
              <a:rPr lang="en-US" sz="2000" b="1" dirty="0">
                <a:solidFill>
                  <a:srgbClr val="0070C0"/>
                </a:solidFill>
              </a:rPr>
              <a:t>Pb1100 Series</a:t>
            </a:r>
            <a:r>
              <a:rPr lang="en-US" sz="2000" dirty="0"/>
              <a:t>                             </a:t>
            </a:r>
          </a:p>
          <a:p>
            <a:pPr lvl="2"/>
            <a:r>
              <a:rPr lang="en-US" sz="2000" dirty="0"/>
              <a:t>Enhanced Flooded: </a:t>
            </a:r>
            <a:r>
              <a:rPr lang="en-US" sz="2000" b="1" dirty="0">
                <a:solidFill>
                  <a:srgbClr val="0070C0"/>
                </a:solidFill>
              </a:rPr>
              <a:t>Pb1200 Series</a:t>
            </a:r>
          </a:p>
          <a:p>
            <a:pPr lvl="2"/>
            <a:r>
              <a:rPr lang="en-US" sz="2000" dirty="0"/>
              <a:t>Advanced Automotive VRLA: </a:t>
            </a:r>
            <a:r>
              <a:rPr lang="en-US" sz="2000" b="1" dirty="0">
                <a:solidFill>
                  <a:schemeClr val="accent6"/>
                </a:solidFill>
              </a:rPr>
              <a:t>Pb1300 Series</a:t>
            </a:r>
          </a:p>
          <a:p>
            <a:pPr lvl="2"/>
            <a:r>
              <a:rPr lang="en-US" sz="2000" dirty="0"/>
              <a:t>2-Wheeler Automotive VRLA: </a:t>
            </a:r>
            <a:r>
              <a:rPr lang="en-US" sz="2000" b="1" dirty="0">
                <a:solidFill>
                  <a:srgbClr val="0070C0"/>
                </a:solidFill>
              </a:rPr>
              <a:t>Pb1400 Series</a:t>
            </a:r>
          </a:p>
          <a:p>
            <a:pPr lvl="1"/>
            <a:r>
              <a:rPr lang="en-US" sz="2400" b="1" dirty="0"/>
              <a:t>Deep Cycle / Motive</a:t>
            </a:r>
          </a:p>
          <a:p>
            <a:pPr lvl="2"/>
            <a:r>
              <a:rPr lang="en-US" sz="2000" dirty="0"/>
              <a:t>Flooded for e-Rickshaw:  </a:t>
            </a:r>
            <a:r>
              <a:rPr lang="en-US" sz="2000" b="1" dirty="0">
                <a:solidFill>
                  <a:srgbClr val="0070C0"/>
                </a:solidFill>
              </a:rPr>
              <a:t>Pb2100 &amp; Pb2200 Series</a:t>
            </a:r>
            <a:r>
              <a:rPr lang="en-US" sz="2000" dirty="0"/>
              <a:t>              </a:t>
            </a:r>
          </a:p>
          <a:p>
            <a:pPr lvl="2"/>
            <a:r>
              <a:rPr lang="en-US" sz="2000" dirty="0"/>
              <a:t>VRLA for Mobility Assistance:</a:t>
            </a:r>
            <a:r>
              <a:rPr lang="en-US" sz="2000" b="1" dirty="0">
                <a:solidFill>
                  <a:srgbClr val="6691C6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Pb2300 Series</a:t>
            </a:r>
          </a:p>
          <a:p>
            <a:pPr lvl="1"/>
            <a:r>
              <a:rPr lang="en-US" sz="2400" b="1" dirty="0"/>
              <a:t>Stationary</a:t>
            </a:r>
          </a:p>
          <a:p>
            <a:pPr lvl="2"/>
            <a:r>
              <a:rPr lang="en-US" sz="2000" dirty="0"/>
              <a:t>Inverter Flooded:  </a:t>
            </a:r>
            <a:r>
              <a:rPr lang="en-US" sz="2000" b="1" dirty="0">
                <a:solidFill>
                  <a:srgbClr val="0070C0"/>
                </a:solidFill>
              </a:rPr>
              <a:t>Pb3100 Series</a:t>
            </a:r>
          </a:p>
          <a:p>
            <a:pPr lvl="2"/>
            <a:r>
              <a:rPr lang="en-US" sz="2000" dirty="0"/>
              <a:t>Solar Flooded:  </a:t>
            </a:r>
            <a:r>
              <a:rPr lang="en-US" sz="2000" b="1" dirty="0">
                <a:solidFill>
                  <a:srgbClr val="0070C0"/>
                </a:solidFill>
              </a:rPr>
              <a:t>Pb3200 Series</a:t>
            </a:r>
          </a:p>
          <a:p>
            <a:pPr lvl="2"/>
            <a:r>
              <a:rPr lang="en-US" sz="2000" dirty="0"/>
              <a:t>Renewables VRLA: </a:t>
            </a:r>
            <a:r>
              <a:rPr lang="en-US" sz="2000" b="1" dirty="0">
                <a:solidFill>
                  <a:srgbClr val="0070C0"/>
                </a:solidFill>
              </a:rPr>
              <a:t>Pb3300 Series</a:t>
            </a:r>
          </a:p>
        </p:txBody>
      </p:sp>
    </p:spTree>
    <p:extLst>
      <p:ext uri="{BB962C8B-B14F-4D97-AF65-F5344CB8AC3E}">
        <p14:creationId xmlns:p14="http://schemas.microsoft.com/office/powerpoint/2010/main" val="53747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3EC0B-0846-42C5-9096-E20140B12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Visit us at Booth #xx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105382"/>
            <a:ext cx="12192000" cy="1362075"/>
          </a:xfrm>
        </p:spPr>
        <p:txBody>
          <a:bodyPr>
            <a:normAutofit/>
          </a:bodyPr>
          <a:lstStyle/>
          <a:p>
            <a:r>
              <a:rPr lang="en-US" sz="5400" dirty="0"/>
              <a:t>Thank you for your attention!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69492"/>
            <a:ext cx="403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Carlos Perez: cperez@bd-structures.com</a:t>
            </a:r>
          </a:p>
          <a:p>
            <a:r>
              <a:rPr lang="en-US" b="1" dirty="0">
                <a:solidFill>
                  <a:srgbClr val="0070C0"/>
                </a:solidFill>
              </a:rPr>
              <a:t>Regional Sales Manager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2" t="34906" r="28464" b="28856"/>
          <a:stretch/>
        </p:blipFill>
        <p:spPr>
          <a:xfrm>
            <a:off x="9352799" y="969307"/>
            <a:ext cx="2662375" cy="1174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02470" y="1085102"/>
            <a:ext cx="317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Special Thanks to Our Partners: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349C70-5EC4-4595-AFC9-442C5DB8BA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93" y="1471888"/>
            <a:ext cx="3520223" cy="3583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0B07FE-DBEC-445A-A923-B8F6264E5D7E}"/>
              </a:ext>
            </a:extLst>
          </p:cNvPr>
          <p:cNvSpPr txBox="1"/>
          <p:nvPr/>
        </p:nvSpPr>
        <p:spPr>
          <a:xfrm>
            <a:off x="19409" y="1023547"/>
            <a:ext cx="512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Our new ISO 9001:2015 Testing Facility!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A8C37-C5D3-4A3B-A62F-32E96913BD4F}"/>
              </a:ext>
            </a:extLst>
          </p:cNvPr>
          <p:cNvSpPr txBox="1"/>
          <p:nvPr/>
        </p:nvSpPr>
        <p:spPr>
          <a:xfrm>
            <a:off x="4473040" y="2378609"/>
            <a:ext cx="27414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 support our customers: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16ct 300A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48ct 100A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64ct 25A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1ct 1500A HRD unit</a:t>
            </a:r>
          </a:p>
        </p:txBody>
      </p:sp>
    </p:spTree>
    <p:extLst>
      <p:ext uri="{BB962C8B-B14F-4D97-AF65-F5344CB8AC3E}">
        <p14:creationId xmlns:p14="http://schemas.microsoft.com/office/powerpoint/2010/main" val="337484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1243095" y="5495870"/>
            <a:ext cx="19792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cs typeface="Arial" pitchFamily="34" charset="0"/>
              </a:rPr>
              <a:t>Clumps of Dirty,  Entangled CNT’s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89884" y="1092556"/>
            <a:ext cx="1325149" cy="995594"/>
            <a:chOff x="-1771977" y="1219201"/>
            <a:chExt cx="1162377" cy="1075322"/>
          </a:xfrm>
        </p:grpSpPr>
        <p:grpSp>
          <p:nvGrpSpPr>
            <p:cNvPr id="60" name="Group 62"/>
            <p:cNvGrpSpPr>
              <a:grpSpLocks/>
            </p:cNvGrpSpPr>
            <p:nvPr/>
          </p:nvGrpSpPr>
          <p:grpSpPr bwMode="auto">
            <a:xfrm>
              <a:off x="-1752600" y="1219201"/>
              <a:ext cx="1143000" cy="1075322"/>
              <a:chOff x="-1390650" y="4076700"/>
              <a:chExt cx="2781300" cy="2552700"/>
            </a:xfrm>
          </p:grpSpPr>
          <p:sp>
            <p:nvSpPr>
              <p:cNvPr id="62" name="Oval 36"/>
              <p:cNvSpPr>
                <a:spLocks noChangeArrowheads="1"/>
              </p:cNvSpPr>
              <p:nvPr/>
            </p:nvSpPr>
            <p:spPr bwMode="auto">
              <a:xfrm rot="21207767">
                <a:off x="-1390650" y="4076700"/>
                <a:ext cx="2695576" cy="2552700"/>
              </a:xfrm>
              <a:prstGeom prst="ellipse">
                <a:avLst/>
              </a:prstGeom>
              <a:solidFill>
                <a:srgbClr val="588D92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63" name="Oval 37"/>
              <p:cNvSpPr>
                <a:spLocks noChangeArrowheads="1"/>
              </p:cNvSpPr>
              <p:nvPr/>
            </p:nvSpPr>
            <p:spPr bwMode="auto">
              <a:xfrm rot="-392233">
                <a:off x="-1195090" y="4581293"/>
                <a:ext cx="2254978" cy="182039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7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64" name="Oval 38"/>
              <p:cNvSpPr>
                <a:spLocks noChangeArrowheads="1"/>
              </p:cNvSpPr>
              <p:nvPr/>
            </p:nvSpPr>
            <p:spPr bwMode="auto">
              <a:xfrm rot="-392233">
                <a:off x="-1040573" y="4163616"/>
                <a:ext cx="1859029" cy="126269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65" name="AutoShape 39"/>
              <p:cNvSpPr>
                <a:spLocks noChangeArrowheads="1"/>
              </p:cNvSpPr>
              <p:nvPr/>
            </p:nvSpPr>
            <p:spPr bwMode="auto">
              <a:xfrm rot="-5961766">
                <a:off x="-507008" y="4726153"/>
                <a:ext cx="1161289" cy="2634026"/>
              </a:xfrm>
              <a:prstGeom prst="moon">
                <a:avLst>
                  <a:gd name="adj" fmla="val 4944"/>
                </a:avLst>
              </a:prstGeom>
              <a:gradFill rotWithShape="0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</p:grpSp>
        <p:sp>
          <p:nvSpPr>
            <p:cNvPr id="61" name="TextBox 21"/>
            <p:cNvSpPr txBox="1">
              <a:spLocks noChangeArrowheads="1"/>
            </p:cNvSpPr>
            <p:nvPr/>
          </p:nvSpPr>
          <p:spPr bwMode="auto">
            <a:xfrm>
              <a:off x="-1771977" y="1357086"/>
              <a:ext cx="1143000" cy="71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Bulk </a:t>
              </a:r>
            </a:p>
            <a:p>
              <a:pPr algn="ctr"/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Carbon Nanotubes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t="224" r="16191" b="7142"/>
          <a:stretch/>
        </p:blipFill>
        <p:spPr>
          <a:xfrm>
            <a:off x="622172" y="2247403"/>
            <a:ext cx="3249978" cy="3242148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4329947" y="5933630"/>
            <a:ext cx="3532537" cy="8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cs typeface="Arial" pitchFamily="34" charset="0"/>
              </a:rPr>
              <a:t>Clean, Detangled MR </a:t>
            </a:r>
            <a:r>
              <a:rPr lang="en-US" sz="2000" i="1" dirty="0">
                <a:solidFill>
                  <a:srgbClr val="565656"/>
                </a:solidFill>
                <a:latin typeface="+mj-lt"/>
                <a:cs typeface="Arial" pitchFamily="34" charset="0"/>
              </a:rPr>
              <a:t>Discrete, Individual Tubes</a:t>
            </a:r>
          </a:p>
        </p:txBody>
      </p:sp>
      <p:cxnSp>
        <p:nvCxnSpPr>
          <p:cNvPr id="25" name="Straight Arrow Connector 24"/>
          <p:cNvCxnSpPr>
            <a:stCxn id="55" idx="3"/>
            <a:endCxn id="49" idx="1"/>
          </p:cNvCxnSpPr>
          <p:nvPr/>
        </p:nvCxnSpPr>
        <p:spPr>
          <a:xfrm>
            <a:off x="4762091" y="2058973"/>
            <a:ext cx="713855" cy="251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9" idx="3"/>
            <a:endCxn id="43" idx="1"/>
          </p:cNvCxnSpPr>
          <p:nvPr/>
        </p:nvCxnSpPr>
        <p:spPr>
          <a:xfrm flipV="1">
            <a:off x="6724577" y="2057074"/>
            <a:ext cx="550182" cy="441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1" idx="3"/>
            <a:endCxn id="55" idx="1"/>
          </p:cNvCxnSpPr>
          <p:nvPr/>
        </p:nvCxnSpPr>
        <p:spPr>
          <a:xfrm>
            <a:off x="2892943" y="1553383"/>
            <a:ext cx="729093" cy="50559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622036" y="1552312"/>
            <a:ext cx="1221487" cy="1022825"/>
            <a:chOff x="-1600200" y="3276600"/>
            <a:chExt cx="1143000" cy="1075322"/>
          </a:xfrm>
        </p:grpSpPr>
        <p:grpSp>
          <p:nvGrpSpPr>
            <p:cNvPr id="54" name="Group 62"/>
            <p:cNvGrpSpPr>
              <a:grpSpLocks/>
            </p:cNvGrpSpPr>
            <p:nvPr/>
          </p:nvGrpSpPr>
          <p:grpSpPr bwMode="auto">
            <a:xfrm>
              <a:off x="-1600200" y="3276600"/>
              <a:ext cx="1143000" cy="1075322"/>
              <a:chOff x="-1390650" y="4076700"/>
              <a:chExt cx="2781300" cy="2552700"/>
            </a:xfrm>
          </p:grpSpPr>
          <p:sp>
            <p:nvSpPr>
              <p:cNvPr id="56" name="Oval 36"/>
              <p:cNvSpPr>
                <a:spLocks noChangeArrowheads="1"/>
              </p:cNvSpPr>
              <p:nvPr/>
            </p:nvSpPr>
            <p:spPr bwMode="auto">
              <a:xfrm rot="21207767">
                <a:off x="-1390650" y="4076700"/>
                <a:ext cx="2695576" cy="25527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57" name="Oval 37"/>
              <p:cNvSpPr>
                <a:spLocks noChangeArrowheads="1"/>
              </p:cNvSpPr>
              <p:nvPr/>
            </p:nvSpPr>
            <p:spPr bwMode="auto">
              <a:xfrm rot="-392233">
                <a:off x="-1195090" y="4581293"/>
                <a:ext cx="2254978" cy="182039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lumMod val="75000"/>
                      <a:alpha val="37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58" name="Oval 38"/>
              <p:cNvSpPr>
                <a:spLocks noChangeArrowheads="1"/>
              </p:cNvSpPr>
              <p:nvPr/>
            </p:nvSpPr>
            <p:spPr bwMode="auto">
              <a:xfrm rot="-392233">
                <a:off x="-1040573" y="4163616"/>
                <a:ext cx="1859029" cy="126269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59" name="AutoShape 39"/>
              <p:cNvSpPr>
                <a:spLocks noChangeArrowheads="1"/>
              </p:cNvSpPr>
              <p:nvPr/>
            </p:nvSpPr>
            <p:spPr bwMode="auto">
              <a:xfrm rot="-5961766">
                <a:off x="-507008" y="4726153"/>
                <a:ext cx="1161289" cy="2634026"/>
              </a:xfrm>
              <a:prstGeom prst="moon">
                <a:avLst>
                  <a:gd name="adj" fmla="val 4944"/>
                </a:avLst>
              </a:prstGeom>
              <a:gradFill rotWithShape="0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</p:grpSp>
        <p:sp>
          <p:nvSpPr>
            <p:cNvPr id="55" name="TextBox 21"/>
            <p:cNvSpPr txBox="1">
              <a:spLocks noChangeArrowheads="1"/>
            </p:cNvSpPr>
            <p:nvPr/>
          </p:nvSpPr>
          <p:spPr bwMode="auto">
            <a:xfrm>
              <a:off x="-1600200" y="3534228"/>
              <a:ext cx="1066800" cy="55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Detangling/ Separation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75946" y="1559477"/>
            <a:ext cx="1248631" cy="1022825"/>
            <a:chOff x="-1616509" y="3276600"/>
            <a:chExt cx="1168400" cy="1075322"/>
          </a:xfrm>
        </p:grpSpPr>
        <p:grpSp>
          <p:nvGrpSpPr>
            <p:cNvPr id="48" name="Group 62"/>
            <p:cNvGrpSpPr>
              <a:grpSpLocks/>
            </p:cNvGrpSpPr>
            <p:nvPr/>
          </p:nvGrpSpPr>
          <p:grpSpPr bwMode="auto">
            <a:xfrm>
              <a:off x="-1600200" y="3276600"/>
              <a:ext cx="1143000" cy="1075322"/>
              <a:chOff x="-1390650" y="4076700"/>
              <a:chExt cx="2781300" cy="2552700"/>
            </a:xfrm>
          </p:grpSpPr>
          <p:sp>
            <p:nvSpPr>
              <p:cNvPr id="50" name="Oval 36"/>
              <p:cNvSpPr>
                <a:spLocks noChangeArrowheads="1"/>
              </p:cNvSpPr>
              <p:nvPr/>
            </p:nvSpPr>
            <p:spPr bwMode="auto">
              <a:xfrm rot="21207767">
                <a:off x="-1390650" y="4076700"/>
                <a:ext cx="2695576" cy="25527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 rot="-392233">
                <a:off x="-1195090" y="4581293"/>
                <a:ext cx="2254978" cy="182039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lumMod val="75000"/>
                      <a:alpha val="37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 rot="-392233">
                <a:off x="-1040573" y="4163616"/>
                <a:ext cx="1859029" cy="126269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53" name="AutoShape 39"/>
              <p:cNvSpPr>
                <a:spLocks noChangeArrowheads="1"/>
              </p:cNvSpPr>
              <p:nvPr/>
            </p:nvSpPr>
            <p:spPr bwMode="auto">
              <a:xfrm rot="-5961766">
                <a:off x="-507008" y="4726153"/>
                <a:ext cx="1161289" cy="2634026"/>
              </a:xfrm>
              <a:prstGeom prst="moon">
                <a:avLst>
                  <a:gd name="adj" fmla="val 4944"/>
                </a:avLst>
              </a:prstGeom>
              <a:gradFill rotWithShape="0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</p:grpSp>
        <p:sp>
          <p:nvSpPr>
            <p:cNvPr id="49" name="TextBox 21"/>
            <p:cNvSpPr txBox="1">
              <a:spLocks noChangeArrowheads="1"/>
            </p:cNvSpPr>
            <p:nvPr/>
          </p:nvSpPr>
          <p:spPr bwMode="auto">
            <a:xfrm>
              <a:off x="-1616509" y="3529340"/>
              <a:ext cx="1168400" cy="55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Formulation - Dispersion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74759" y="1573365"/>
            <a:ext cx="1289347" cy="1024128"/>
            <a:chOff x="-1638223" y="3276600"/>
            <a:chExt cx="1206500" cy="1075322"/>
          </a:xfrm>
        </p:grpSpPr>
        <p:grpSp>
          <p:nvGrpSpPr>
            <p:cNvPr id="42" name="Group 62"/>
            <p:cNvGrpSpPr>
              <a:grpSpLocks/>
            </p:cNvGrpSpPr>
            <p:nvPr/>
          </p:nvGrpSpPr>
          <p:grpSpPr bwMode="auto">
            <a:xfrm>
              <a:off x="-1600200" y="3276600"/>
              <a:ext cx="1143000" cy="1075322"/>
              <a:chOff x="-1390650" y="4076700"/>
              <a:chExt cx="2781300" cy="2552700"/>
            </a:xfrm>
          </p:grpSpPr>
          <p:sp>
            <p:nvSpPr>
              <p:cNvPr id="44" name="Oval 36"/>
              <p:cNvSpPr>
                <a:spLocks noChangeArrowheads="1"/>
              </p:cNvSpPr>
              <p:nvPr/>
            </p:nvSpPr>
            <p:spPr bwMode="auto">
              <a:xfrm rot="21207767">
                <a:off x="-1390650" y="4076700"/>
                <a:ext cx="2695576" cy="25527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45" name="Oval 37"/>
              <p:cNvSpPr>
                <a:spLocks noChangeArrowheads="1"/>
              </p:cNvSpPr>
              <p:nvPr/>
            </p:nvSpPr>
            <p:spPr bwMode="auto">
              <a:xfrm rot="-392233">
                <a:off x="-1195090" y="4581293"/>
                <a:ext cx="2254978" cy="182039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lumMod val="75000"/>
                      <a:alpha val="37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46" name="Oval 38"/>
              <p:cNvSpPr>
                <a:spLocks noChangeArrowheads="1"/>
              </p:cNvSpPr>
              <p:nvPr/>
            </p:nvSpPr>
            <p:spPr bwMode="auto">
              <a:xfrm rot="-392233">
                <a:off x="-1040573" y="4163616"/>
                <a:ext cx="1859029" cy="126269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47" name="AutoShape 39"/>
              <p:cNvSpPr>
                <a:spLocks noChangeArrowheads="1"/>
              </p:cNvSpPr>
              <p:nvPr/>
            </p:nvSpPr>
            <p:spPr bwMode="auto">
              <a:xfrm rot="-5961766">
                <a:off x="-507008" y="4726153"/>
                <a:ext cx="1161289" cy="2634026"/>
              </a:xfrm>
              <a:prstGeom prst="moon">
                <a:avLst>
                  <a:gd name="adj" fmla="val 4944"/>
                </a:avLst>
              </a:prstGeom>
              <a:gradFill rotWithShape="0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</p:grpSp>
        <p:sp>
          <p:nvSpPr>
            <p:cNvPr id="43" name="TextBox 21"/>
            <p:cNvSpPr txBox="1">
              <a:spLocks noChangeArrowheads="1"/>
            </p:cNvSpPr>
            <p:nvPr/>
          </p:nvSpPr>
          <p:spPr bwMode="auto">
            <a:xfrm>
              <a:off x="-1638223" y="3396200"/>
              <a:ext cx="1206500" cy="77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Master</a:t>
              </a:r>
              <a:b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</a:br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 Batch - Concentrate</a:t>
              </a:r>
            </a:p>
          </p:txBody>
        </p:sp>
      </p:grpSp>
      <p:pic>
        <p:nvPicPr>
          <p:cNvPr id="67" name="Picture 6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b="6488"/>
          <a:stretch/>
        </p:blipFill>
        <p:spPr>
          <a:xfrm>
            <a:off x="4460460" y="2700292"/>
            <a:ext cx="3247099" cy="3247099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5936" y="6446734"/>
            <a:ext cx="728133" cy="365125"/>
          </a:xfrm>
        </p:spPr>
        <p:txBody>
          <a:bodyPr/>
          <a:lstStyle/>
          <a:p>
            <a:fld id="{EDAD514B-D1E1-4766-A2CC-36990F2B47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8096369" y="5495378"/>
            <a:ext cx="3869903" cy="8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cs typeface="Arial" pitchFamily="34" charset="0"/>
              </a:rPr>
              <a:t>MR in Lead Paste</a:t>
            </a:r>
          </a:p>
          <a:p>
            <a:pPr algn="ctr">
              <a:defRPr/>
            </a:pPr>
            <a:r>
              <a:rPr lang="en-US" sz="2000" i="1" dirty="0">
                <a:solidFill>
                  <a:srgbClr val="565656"/>
                </a:solidFill>
                <a:latin typeface="+mj-lt"/>
                <a:cs typeface="Arial" pitchFamily="34" charset="0"/>
              </a:rPr>
              <a:t>(or other substrates) </a:t>
            </a:r>
          </a:p>
        </p:txBody>
      </p:sp>
      <p:cxnSp>
        <p:nvCxnSpPr>
          <p:cNvPr id="27" name="Straight Arrow Connector 26"/>
          <p:cNvCxnSpPr>
            <a:stCxn id="43" idx="3"/>
            <a:endCxn id="37" idx="1"/>
          </p:cNvCxnSpPr>
          <p:nvPr/>
        </p:nvCxnSpPr>
        <p:spPr>
          <a:xfrm flipV="1">
            <a:off x="8564106" y="1559546"/>
            <a:ext cx="834973" cy="49752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9399079" y="1068072"/>
            <a:ext cx="1251176" cy="1022824"/>
            <a:chOff x="-1780382" y="1219201"/>
            <a:chExt cx="1170782" cy="1075322"/>
          </a:xfrm>
        </p:grpSpPr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-1752600" y="1219201"/>
              <a:ext cx="1143000" cy="1075322"/>
              <a:chOff x="-1390650" y="4076700"/>
              <a:chExt cx="2781300" cy="2552700"/>
            </a:xfrm>
          </p:grpSpPr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 rot="21207767">
                <a:off x="-1390650" y="4076700"/>
                <a:ext cx="2695576" cy="2552700"/>
              </a:xfrm>
              <a:prstGeom prst="ellipse">
                <a:avLst/>
              </a:prstGeom>
              <a:solidFill>
                <a:srgbClr val="588D92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39" name="Oval 37"/>
              <p:cNvSpPr>
                <a:spLocks noChangeArrowheads="1"/>
              </p:cNvSpPr>
              <p:nvPr/>
            </p:nvSpPr>
            <p:spPr bwMode="auto">
              <a:xfrm rot="-392233">
                <a:off x="-1195090" y="4581293"/>
                <a:ext cx="2254978" cy="182039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7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40" name="Oval 38"/>
              <p:cNvSpPr>
                <a:spLocks noChangeArrowheads="1"/>
              </p:cNvSpPr>
              <p:nvPr/>
            </p:nvSpPr>
            <p:spPr bwMode="auto">
              <a:xfrm rot="-392233">
                <a:off x="-1040573" y="4163616"/>
                <a:ext cx="1859029" cy="126269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  <p:sp>
            <p:nvSpPr>
              <p:cNvPr id="41" name="AutoShape 39"/>
              <p:cNvSpPr>
                <a:spLocks noChangeArrowheads="1"/>
              </p:cNvSpPr>
              <p:nvPr/>
            </p:nvSpPr>
            <p:spPr bwMode="auto">
              <a:xfrm rot="-5961766">
                <a:off x="-507008" y="4726153"/>
                <a:ext cx="1161289" cy="2634026"/>
              </a:xfrm>
              <a:prstGeom prst="moon">
                <a:avLst>
                  <a:gd name="adj" fmla="val 4944"/>
                </a:avLst>
              </a:prstGeom>
              <a:gradFill rotWithShape="0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rgbClr val="565656"/>
                  </a:solidFill>
                  <a:latin typeface="+mj-lt"/>
                </a:endParaRPr>
              </a:p>
            </p:txBody>
          </p:sp>
        </p:grpSp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-1780382" y="1347612"/>
              <a:ext cx="1143000" cy="77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Customer Integration w/ End-Product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2" t="22808" b="6520"/>
          <a:stretch/>
        </p:blipFill>
        <p:spPr>
          <a:xfrm>
            <a:off x="8342569" y="2212079"/>
            <a:ext cx="3247097" cy="3247099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" t="520" r="487" b="6806"/>
          <a:stretch/>
        </p:blipFill>
        <p:spPr>
          <a:xfrm>
            <a:off x="8311038" y="2197250"/>
            <a:ext cx="3426794" cy="333307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71"/>
            <a:ext cx="12192000" cy="877888"/>
          </a:xfrm>
        </p:spPr>
        <p:txBody>
          <a:bodyPr/>
          <a:lstStyle/>
          <a:p>
            <a:r>
              <a:rPr lang="en-US" dirty="0"/>
              <a:t>MOLECULAR REBAR® Technology</a:t>
            </a:r>
          </a:p>
        </p:txBody>
      </p:sp>
      <p:sp>
        <p:nvSpPr>
          <p:cNvPr id="76" name="Right Brace 75"/>
          <p:cNvSpPr/>
          <p:nvPr/>
        </p:nvSpPr>
        <p:spPr>
          <a:xfrm rot="16200000">
            <a:off x="5913743" y="-1077561"/>
            <a:ext cx="373035" cy="49894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835029" y="877617"/>
            <a:ext cx="252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Key Technical Advantage</a:t>
            </a:r>
          </a:p>
        </p:txBody>
      </p:sp>
    </p:spTree>
    <p:extLst>
      <p:ext uri="{BB962C8B-B14F-4D97-AF65-F5344CB8AC3E}">
        <p14:creationId xmlns:p14="http://schemas.microsoft.com/office/powerpoint/2010/main" val="304184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3823" y="3407830"/>
            <a:ext cx="2981993" cy="2651882"/>
            <a:chOff x="3810160" y="3561569"/>
            <a:chExt cx="2421122" cy="2310303"/>
          </a:xfrm>
        </p:grpSpPr>
        <p:pic>
          <p:nvPicPr>
            <p:cNvPr id="86" name="Picture 85" descr="C:\Users\Blake Brodersen\Desktop\Aaron\Visual Test\Exp B - comp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4" t="17463" r="49062" b="19936"/>
            <a:stretch/>
          </p:blipFill>
          <p:spPr bwMode="auto">
            <a:xfrm>
              <a:off x="5196195" y="3561569"/>
              <a:ext cx="1035087" cy="23103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1" name="Group 110"/>
            <p:cNvGrpSpPr/>
            <p:nvPr/>
          </p:nvGrpSpPr>
          <p:grpSpPr>
            <a:xfrm>
              <a:off x="5080574" y="3988506"/>
              <a:ext cx="334511" cy="1712932"/>
              <a:chOff x="7637066" y="1616403"/>
              <a:chExt cx="387706" cy="335535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7819946" y="1616403"/>
                <a:ext cx="204826" cy="335535"/>
                <a:chOff x="7819946" y="1616403"/>
                <a:chExt cx="204826" cy="33553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7819946" y="1616403"/>
                  <a:ext cx="20482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7819946" y="1950471"/>
                  <a:ext cx="20482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7819946" y="1616659"/>
                  <a:ext cx="0" cy="33527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7637066" y="1784298"/>
                <a:ext cx="18288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TextBox 116"/>
            <p:cNvSpPr txBox="1"/>
            <p:nvPr/>
          </p:nvSpPr>
          <p:spPr>
            <a:xfrm>
              <a:off x="4108617" y="4528237"/>
              <a:ext cx="11086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Homogenous </a:t>
              </a:r>
            </a:p>
            <a:p>
              <a:pPr algn="ctr"/>
              <a:r>
                <a:rPr lang="en-US" sz="1400" dirty="0"/>
                <a:t>Mixture</a:t>
              </a:r>
            </a:p>
            <a:p>
              <a:pPr algn="ctr"/>
              <a:r>
                <a:rPr lang="en-US" sz="1400" dirty="0"/>
                <a:t>100%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2862281" y="4549939"/>
              <a:ext cx="2265089" cy="369332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2D6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Molecular Rebar®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Superior Incorporation in H2O/Acid, </a:t>
            </a: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PbO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" y="1066800"/>
            <a:ext cx="6095999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MOLECULAR REBAR® uniformly mixes with water and acid in battery paste.</a:t>
            </a:r>
          </a:p>
          <a:p>
            <a:pPr lvl="1"/>
            <a:r>
              <a:rPr lang="en-US" dirty="0"/>
              <a:t>Advanced Carbons do not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MR is strongly attracted to the lead as automotive-grade lead oxide is added to mixtures of MR and water or acid</a:t>
            </a:r>
          </a:p>
          <a:p>
            <a:pPr lvl="1"/>
            <a:r>
              <a:rPr lang="en-US" dirty="0"/>
              <a:t>Advanced Carbons are not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MR has most efficient interaction with lead, water, and acid vs competitive carbon offerings</a:t>
            </a:r>
          </a:p>
          <a:p>
            <a:pPr lvl="1"/>
            <a:r>
              <a:rPr lang="en-US" dirty="0"/>
              <a:t>MR is a competitive advantage for battery makers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AD514B-D1E1-4766-A2CC-36990F2B47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4488935" y="1299211"/>
            <a:ext cx="6309694" cy="494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/>
          <p:cNvGrpSpPr/>
          <p:nvPr/>
        </p:nvGrpSpPr>
        <p:grpSpPr>
          <a:xfrm>
            <a:off x="6093376" y="971599"/>
            <a:ext cx="2982440" cy="2762113"/>
            <a:chOff x="3809709" y="1332274"/>
            <a:chExt cx="2421573" cy="2529118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0" t="12279" r="25448" b="29215"/>
            <a:stretch/>
          </p:blipFill>
          <p:spPr>
            <a:xfrm>
              <a:off x="5196195" y="1332275"/>
              <a:ext cx="1035087" cy="2261735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4052677" y="1735022"/>
              <a:ext cx="12340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Floating Carbon</a:t>
              </a:r>
            </a:p>
            <a:p>
              <a:pPr algn="ctr"/>
              <a:r>
                <a:rPr lang="en-US" sz="1400" dirty="0"/>
                <a:t>(70%)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87360" y="2378990"/>
              <a:ext cx="11510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Carbon in Flux </a:t>
              </a:r>
            </a:p>
            <a:p>
              <a:pPr algn="ctr"/>
              <a:r>
                <a:rPr lang="en-US" sz="1400" dirty="0"/>
                <a:t>(Moving </a:t>
              </a:r>
              <a:r>
                <a:rPr lang="en-US" sz="1400" dirty="0">
                  <a:sym typeface="Symbol" panose="05050102010706020507" pitchFamily="18" charset="2"/>
                </a:rPr>
                <a:t>/</a:t>
              </a:r>
              <a:r>
                <a:rPr lang="en-US" sz="1400" dirty="0"/>
                <a:t>)</a:t>
              </a:r>
            </a:p>
            <a:p>
              <a:pPr algn="ctr"/>
              <a:r>
                <a:rPr lang="en-US" sz="1400" dirty="0"/>
                <a:t>20%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098991" y="1873921"/>
              <a:ext cx="334511" cy="196761"/>
              <a:chOff x="7637066" y="1616659"/>
              <a:chExt cx="387706" cy="335279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7819946" y="1616659"/>
                <a:ext cx="204826" cy="335279"/>
                <a:chOff x="7819946" y="1616659"/>
                <a:chExt cx="204826" cy="335279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>
                  <a:off x="7819946" y="1623975"/>
                  <a:ext cx="20482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819946" y="1944623"/>
                  <a:ext cx="20482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7819946" y="1616659"/>
                  <a:ext cx="0" cy="33527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/>
            </p:nvCxnSpPr>
            <p:spPr>
              <a:xfrm>
                <a:off x="7637066" y="1784298"/>
                <a:ext cx="18288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095527" y="3284875"/>
              <a:ext cx="334511" cy="141137"/>
              <a:chOff x="7637066" y="1616659"/>
              <a:chExt cx="387706" cy="335279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7819946" y="1616659"/>
                <a:ext cx="204826" cy="335279"/>
                <a:chOff x="7819946" y="1616659"/>
                <a:chExt cx="204826" cy="335279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7819946" y="1623975"/>
                  <a:ext cx="20482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7819946" y="1944623"/>
                  <a:ext cx="20482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7819946" y="1616659"/>
                  <a:ext cx="0" cy="33527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00"/>
              <p:cNvCxnSpPr/>
              <p:nvPr/>
            </p:nvCxnSpPr>
            <p:spPr>
              <a:xfrm>
                <a:off x="7637066" y="1784298"/>
                <a:ext cx="18288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5096735" y="2115901"/>
              <a:ext cx="334511" cy="1126610"/>
              <a:chOff x="7637066" y="1616659"/>
              <a:chExt cx="387706" cy="335279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7819946" y="1616659"/>
                <a:ext cx="204826" cy="335279"/>
                <a:chOff x="7819946" y="1616659"/>
                <a:chExt cx="204826" cy="335279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7819946" y="1618803"/>
                  <a:ext cx="20482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819946" y="1948071"/>
                  <a:ext cx="20482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819946" y="1616659"/>
                  <a:ext cx="0" cy="33527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7" name="Straight Connector 106"/>
              <p:cNvCxnSpPr/>
              <p:nvPr/>
            </p:nvCxnSpPr>
            <p:spPr>
              <a:xfrm>
                <a:off x="7637066" y="1784298"/>
                <a:ext cx="18288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TextBox 125"/>
            <p:cNvSpPr txBox="1"/>
            <p:nvPr/>
          </p:nvSpPr>
          <p:spPr>
            <a:xfrm>
              <a:off x="4067997" y="3122728"/>
              <a:ext cx="11897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Sunken Carbon</a:t>
              </a:r>
            </a:p>
            <a:p>
              <a:pPr algn="ctr"/>
              <a:r>
                <a:rPr lang="en-US" sz="1400" dirty="0"/>
                <a:t>(10%)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 rot="16200000">
              <a:off x="2856274" y="2285709"/>
              <a:ext cx="2276201" cy="369332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2D6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Advanced Carbon</a:t>
              </a:r>
            </a:p>
          </p:txBody>
        </p:sp>
      </p:grp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8" t="18097" r="27463" b="21951"/>
          <a:stretch/>
        </p:blipFill>
        <p:spPr>
          <a:xfrm>
            <a:off x="9889481" y="974028"/>
            <a:ext cx="1151593" cy="2540351"/>
          </a:xfrm>
          <a:prstGeom prst="rect">
            <a:avLst/>
          </a:prstGeom>
        </p:spPr>
      </p:pic>
      <p:sp>
        <p:nvSpPr>
          <p:cNvPr id="118" name="Right Arrow 117"/>
          <p:cNvSpPr/>
          <p:nvPr/>
        </p:nvSpPr>
        <p:spPr>
          <a:xfrm>
            <a:off x="9132341" y="1761163"/>
            <a:ext cx="723578" cy="694916"/>
          </a:xfrm>
          <a:prstGeom prst="rightArrow">
            <a:avLst>
              <a:gd name="adj1" fmla="val 57043"/>
              <a:gd name="adj2" fmla="val 33441"/>
            </a:avLst>
          </a:prstGeom>
          <a:solidFill>
            <a:schemeClr val="bg1"/>
          </a:solidFill>
          <a:ln>
            <a:solidFill>
              <a:srgbClr val="002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+ 10 g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PbO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 flipH="1">
            <a:off x="10752603" y="3008991"/>
            <a:ext cx="361999" cy="214809"/>
            <a:chOff x="7605206" y="1616659"/>
            <a:chExt cx="419566" cy="335279"/>
          </a:xfrm>
        </p:grpSpPr>
        <p:grpSp>
          <p:nvGrpSpPr>
            <p:cNvPr id="135" name="Group 134"/>
            <p:cNvGrpSpPr/>
            <p:nvPr/>
          </p:nvGrpSpPr>
          <p:grpSpPr>
            <a:xfrm>
              <a:off x="7819946" y="1616659"/>
              <a:ext cx="204826" cy="335279"/>
              <a:chOff x="7819946" y="1616659"/>
              <a:chExt cx="204826" cy="335279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7819946" y="1623975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7819946" y="1944623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7819946" y="1616659"/>
                <a:ext cx="0" cy="3352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Connector 135"/>
            <p:cNvCxnSpPr/>
            <p:nvPr/>
          </p:nvCxnSpPr>
          <p:spPr>
            <a:xfrm flipV="1">
              <a:off x="7605206" y="1784298"/>
              <a:ext cx="214740" cy="1603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flipH="1">
            <a:off x="10753152" y="2937095"/>
            <a:ext cx="334511" cy="84160"/>
            <a:chOff x="7637066" y="1616659"/>
            <a:chExt cx="387706" cy="335279"/>
          </a:xfrm>
        </p:grpSpPr>
        <p:grpSp>
          <p:nvGrpSpPr>
            <p:cNvPr id="141" name="Group 140"/>
            <p:cNvGrpSpPr/>
            <p:nvPr/>
          </p:nvGrpSpPr>
          <p:grpSpPr>
            <a:xfrm>
              <a:off x="7819946" y="1616659"/>
              <a:ext cx="204826" cy="335279"/>
              <a:chOff x="7819946" y="1616659"/>
              <a:chExt cx="204826" cy="335279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7819946" y="1623975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7819946" y="1944623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7819946" y="1616659"/>
                <a:ext cx="0" cy="3352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>
              <a:off x="7637066" y="1784298"/>
              <a:ext cx="1828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 flipH="1">
            <a:off x="10748479" y="1610760"/>
            <a:ext cx="334511" cy="1348587"/>
            <a:chOff x="7637066" y="1616659"/>
            <a:chExt cx="387706" cy="335279"/>
          </a:xfrm>
        </p:grpSpPr>
        <p:grpSp>
          <p:nvGrpSpPr>
            <p:cNvPr id="147" name="Group 146"/>
            <p:cNvGrpSpPr/>
            <p:nvPr/>
          </p:nvGrpSpPr>
          <p:grpSpPr>
            <a:xfrm>
              <a:off x="7819946" y="1616659"/>
              <a:ext cx="204826" cy="335279"/>
              <a:chOff x="7819946" y="1616659"/>
              <a:chExt cx="204826" cy="335279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7819946" y="1623975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7819946" y="1946469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7819946" y="1616659"/>
                <a:ext cx="0" cy="3352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/>
            <p:cNvCxnSpPr/>
            <p:nvPr/>
          </p:nvCxnSpPr>
          <p:spPr>
            <a:xfrm>
              <a:off x="7637066" y="1784298"/>
              <a:ext cx="1828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 flipH="1">
            <a:off x="10750658" y="1448605"/>
            <a:ext cx="334511" cy="185817"/>
            <a:chOff x="7637066" y="1616659"/>
            <a:chExt cx="387706" cy="335279"/>
          </a:xfrm>
        </p:grpSpPr>
        <p:grpSp>
          <p:nvGrpSpPr>
            <p:cNvPr id="153" name="Group 152"/>
            <p:cNvGrpSpPr/>
            <p:nvPr/>
          </p:nvGrpSpPr>
          <p:grpSpPr>
            <a:xfrm>
              <a:off x="7819946" y="1616659"/>
              <a:ext cx="204826" cy="335279"/>
              <a:chOff x="7819946" y="1616659"/>
              <a:chExt cx="204826" cy="335279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7819946" y="1623975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7819946" y="1944623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819946" y="1616659"/>
                <a:ext cx="0" cy="3352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>
              <a:off x="7637066" y="1784298"/>
              <a:ext cx="1828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/>
          <p:cNvSpPr txBox="1"/>
          <p:nvPr/>
        </p:nvSpPr>
        <p:spPr>
          <a:xfrm>
            <a:off x="11188130" y="3121817"/>
            <a:ext cx="52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Lead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1006086" y="2802796"/>
            <a:ext cx="124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Carbon (10%)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1032718" y="1254017"/>
            <a:ext cx="1191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Floating </a:t>
            </a:r>
          </a:p>
          <a:p>
            <a:pPr algn="ctr"/>
            <a:r>
              <a:rPr lang="en-US" sz="1400" dirty="0"/>
              <a:t>Carbon (70%)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1006842" y="2013652"/>
            <a:ext cx="1291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Carbon in Flux </a:t>
            </a:r>
          </a:p>
          <a:p>
            <a:pPr algn="ctr"/>
            <a:r>
              <a:rPr lang="en-US" sz="1400" dirty="0"/>
              <a:t>(Moving </a:t>
            </a:r>
            <a:r>
              <a:rPr lang="en-US" sz="1400" dirty="0">
                <a:sym typeface="Symbol" panose="05050102010706020507" pitchFamily="18" charset="2"/>
              </a:rPr>
              <a:t>/</a:t>
            </a:r>
            <a:r>
              <a:rPr lang="en-US" sz="1400" dirty="0"/>
              <a:t>) </a:t>
            </a:r>
          </a:p>
          <a:p>
            <a:pPr algn="ctr"/>
            <a:r>
              <a:rPr lang="en-US" sz="1400" dirty="0"/>
              <a:t>(20%)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6548250" y="3454307"/>
            <a:ext cx="5641125" cy="0"/>
          </a:xfrm>
          <a:prstGeom prst="line">
            <a:avLst/>
          </a:prstGeom>
          <a:ln w="28575">
            <a:solidFill>
              <a:srgbClr val="0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 descr="C:\Users\Blake Brodersen\Desktop\Aaron\Visual Test\Exp B - comp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1" t="15669" r="13438" b="21402"/>
          <a:stretch/>
        </p:blipFill>
        <p:spPr bwMode="auto">
          <a:xfrm>
            <a:off x="9910247" y="3438726"/>
            <a:ext cx="1166763" cy="261556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TextBox 90"/>
          <p:cNvSpPr txBox="1"/>
          <p:nvPr/>
        </p:nvSpPr>
        <p:spPr>
          <a:xfrm>
            <a:off x="11082897" y="5407960"/>
            <a:ext cx="109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Lead/MR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(100%)</a:t>
            </a:r>
          </a:p>
        </p:txBody>
      </p:sp>
      <p:sp>
        <p:nvSpPr>
          <p:cNvPr id="119" name="Right Arrow 118"/>
          <p:cNvSpPr/>
          <p:nvPr/>
        </p:nvSpPr>
        <p:spPr>
          <a:xfrm>
            <a:off x="9162845" y="4386313"/>
            <a:ext cx="723578" cy="694916"/>
          </a:xfrm>
          <a:prstGeom prst="rightArrow">
            <a:avLst>
              <a:gd name="adj1" fmla="val 57043"/>
              <a:gd name="adj2" fmla="val 33441"/>
            </a:avLst>
          </a:prstGeom>
          <a:solidFill>
            <a:schemeClr val="bg1"/>
          </a:solidFill>
          <a:ln>
            <a:solidFill>
              <a:srgbClr val="002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+ 10 g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PbO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 flipH="1">
            <a:off x="10751225" y="5656877"/>
            <a:ext cx="334511" cy="255783"/>
            <a:chOff x="7637066" y="1623975"/>
            <a:chExt cx="387706" cy="408097"/>
          </a:xfrm>
        </p:grpSpPr>
        <p:grpSp>
          <p:nvGrpSpPr>
            <p:cNvPr id="121" name="Group 120"/>
            <p:cNvGrpSpPr/>
            <p:nvPr/>
          </p:nvGrpSpPr>
          <p:grpSpPr>
            <a:xfrm>
              <a:off x="7819946" y="1623975"/>
              <a:ext cx="204826" cy="408097"/>
              <a:chOff x="7819946" y="1623975"/>
              <a:chExt cx="204826" cy="408097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7819946" y="1623975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7819946" y="2032072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7819946" y="1684906"/>
                <a:ext cx="0" cy="3352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/>
            <p:cNvCxnSpPr/>
            <p:nvPr/>
          </p:nvCxnSpPr>
          <p:spPr>
            <a:xfrm>
              <a:off x="7637066" y="1852544"/>
              <a:ext cx="1828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flipH="1">
            <a:off x="10748482" y="4179890"/>
            <a:ext cx="334511" cy="1521701"/>
            <a:chOff x="7637066" y="1616659"/>
            <a:chExt cx="387706" cy="345208"/>
          </a:xfrm>
        </p:grpSpPr>
        <p:grpSp>
          <p:nvGrpSpPr>
            <p:cNvPr id="128" name="Group 127"/>
            <p:cNvGrpSpPr/>
            <p:nvPr/>
          </p:nvGrpSpPr>
          <p:grpSpPr>
            <a:xfrm>
              <a:off x="7819946" y="1616659"/>
              <a:ext cx="204826" cy="345208"/>
              <a:chOff x="7819946" y="1616659"/>
              <a:chExt cx="204826" cy="345208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7819946" y="1618803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7819946" y="1961867"/>
                <a:ext cx="20482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7819946" y="1616659"/>
                <a:ext cx="0" cy="3352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>
              <a:off x="7637066" y="1784298"/>
              <a:ext cx="1828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10919575" y="4660233"/>
            <a:ext cx="113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Cleared </a:t>
            </a:r>
          </a:p>
          <a:p>
            <a:pPr algn="ctr"/>
            <a:r>
              <a:rPr lang="en-US" sz="1400" dirty="0"/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312967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20650"/>
            <a:ext cx="10515600" cy="730250"/>
          </a:xfrm>
        </p:spPr>
        <p:txBody>
          <a:bodyPr>
            <a:normAutofit fontScale="90000"/>
          </a:bodyPr>
          <a:lstStyle/>
          <a:p>
            <a:r>
              <a:rPr lang="en-US" dirty="0"/>
              <a:t>Not Another Carbon</a:t>
            </a:r>
          </a:p>
        </p:txBody>
      </p:sp>
      <p:pic>
        <p:nvPicPr>
          <p:cNvPr id="334" name="Picture 3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22" y="3893593"/>
            <a:ext cx="3865409" cy="2649951"/>
          </a:xfrm>
          <a:prstGeom prst="rect">
            <a:avLst/>
          </a:prstGeom>
        </p:spPr>
      </p:pic>
      <p:pic>
        <p:nvPicPr>
          <p:cNvPr id="335" name="Picture 3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80" y="920862"/>
            <a:ext cx="3902451" cy="2673690"/>
          </a:xfrm>
          <a:prstGeom prst="rect">
            <a:avLst/>
          </a:prstGeom>
        </p:spPr>
      </p:pic>
      <p:pic>
        <p:nvPicPr>
          <p:cNvPr id="3" name="CAR.jpg" descr="/Users/danielhenderson/Desktop/CAR.jp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1" y="3884764"/>
            <a:ext cx="4064693" cy="2667607"/>
          </a:xfrm>
          <a:prstGeom prst="rect">
            <a:avLst/>
          </a:prstGeom>
        </p:spPr>
      </p:pic>
      <p:pic>
        <p:nvPicPr>
          <p:cNvPr id="4" name="MR.jpg" descr="/Users/danielhenderson/Desktop/MR.jp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1" y="920862"/>
            <a:ext cx="4069141" cy="267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us: Product &amp; Packaging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104900"/>
            <a:ext cx="6096003" cy="57531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Material is shipped as a black pourable liquid which is added directly to the paste mixer for both NEGATIVE &amp; </a:t>
            </a:r>
            <a:r>
              <a:rPr lang="en-US" dirty="0">
                <a:solidFill>
                  <a:srgbClr val="FF0000"/>
                </a:solidFill>
              </a:rPr>
              <a:t>POSITIVE</a:t>
            </a:r>
            <a:r>
              <a:rPr lang="en-US" dirty="0">
                <a:solidFill>
                  <a:schemeClr val="tx1"/>
                </a:solidFill>
              </a:rPr>
              <a:t> plates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MOLECULAR REBAR® products are formulated for ease of use and incorporation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Sold in 1,250L Totes, 200L Drums or 10L Jugs.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9 Month Shelf life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volume of pasting water is replaced with the MOLECULAR REBAR® liquid so total liquid volume remains the same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62177A-00C1-4D9C-8541-FA12CA31D7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89"/>
          <a:stretch/>
        </p:blipFill>
        <p:spPr>
          <a:xfrm rot="4718634">
            <a:off x="8222033" y="3521034"/>
            <a:ext cx="1133856" cy="910868"/>
          </a:xfrm>
          <a:prstGeom prst="rect">
            <a:avLst/>
          </a:prstGeom>
        </p:spPr>
      </p:pic>
      <p:sp>
        <p:nvSpPr>
          <p:cNvPr id="20" name="Arrow: Curved Down 16">
            <a:extLst>
              <a:ext uri="{FF2B5EF4-FFF2-40B4-BE49-F238E27FC236}">
                <a16:creationId xmlns:a16="http://schemas.microsoft.com/office/drawing/2014/main" id="{C793ADC6-3D87-4F29-A427-800014980AB3}"/>
              </a:ext>
            </a:extLst>
          </p:cNvPr>
          <p:cNvSpPr/>
          <p:nvPr/>
        </p:nvSpPr>
        <p:spPr>
          <a:xfrm rot="4777859">
            <a:off x="8761942" y="4434843"/>
            <a:ext cx="1382032" cy="433817"/>
          </a:xfrm>
          <a:prstGeom prst="curved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5F79EFFB-B69C-4A73-89A9-276789DB6CFA}"/>
              </a:ext>
            </a:extLst>
          </p:cNvPr>
          <p:cNvSpPr txBox="1"/>
          <p:nvPr/>
        </p:nvSpPr>
        <p:spPr>
          <a:xfrm rot="20979345">
            <a:off x="8446821" y="3832953"/>
            <a:ext cx="5177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Pb2100N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3D880E77-5EF9-43C8-9E9F-73D008D8291E}"/>
              </a:ext>
            </a:extLst>
          </p:cNvPr>
          <p:cNvSpPr txBox="1"/>
          <p:nvPr/>
        </p:nvSpPr>
        <p:spPr>
          <a:xfrm rot="20525393">
            <a:off x="8341209" y="3484337"/>
            <a:ext cx="756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10L Jug</a:t>
            </a:r>
          </a:p>
        </p:txBody>
      </p:sp>
      <p:sp>
        <p:nvSpPr>
          <p:cNvPr id="23" name="Cylinder 2">
            <a:extLst>
              <a:ext uri="{FF2B5EF4-FFF2-40B4-BE49-F238E27FC236}">
                <a16:creationId xmlns:a16="http://schemas.microsoft.com/office/drawing/2014/main" id="{1962A84E-A93A-4525-B970-E1757DD2D24C}"/>
              </a:ext>
            </a:extLst>
          </p:cNvPr>
          <p:cNvSpPr/>
          <p:nvPr/>
        </p:nvSpPr>
        <p:spPr>
          <a:xfrm>
            <a:off x="9252952" y="4709747"/>
            <a:ext cx="2603920" cy="123163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Paste Mixer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73B4EB12-43D2-43AA-BE8B-857C38AFDC33}"/>
              </a:ext>
            </a:extLst>
          </p:cNvPr>
          <p:cNvSpPr/>
          <p:nvPr/>
        </p:nvSpPr>
        <p:spPr>
          <a:xfrm rot="19825685" flipH="1">
            <a:off x="9701152" y="4538495"/>
            <a:ext cx="360272" cy="342503"/>
          </a:xfrm>
          <a:prstGeom prst="trapezoid">
            <a:avLst>
              <a:gd name="adj" fmla="val 3228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981E2-D362-4ED9-8EAB-19A435B91411}"/>
              </a:ext>
            </a:extLst>
          </p:cNvPr>
          <p:cNvSpPr/>
          <p:nvPr/>
        </p:nvSpPr>
        <p:spPr>
          <a:xfrm>
            <a:off x="9658105" y="4703691"/>
            <a:ext cx="45719" cy="1102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7661FC-6F2A-459D-A744-E56032CB2D04}"/>
              </a:ext>
            </a:extLst>
          </p:cNvPr>
          <p:cNvCxnSpPr/>
          <p:nvPr/>
        </p:nvCxnSpPr>
        <p:spPr>
          <a:xfrm flipV="1">
            <a:off x="10122475" y="4709747"/>
            <a:ext cx="852571" cy="28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8066AD-BF38-4029-99F8-BA9769136272}"/>
              </a:ext>
            </a:extLst>
          </p:cNvPr>
          <p:cNvCxnSpPr/>
          <p:nvPr/>
        </p:nvCxnSpPr>
        <p:spPr>
          <a:xfrm flipV="1">
            <a:off x="10196148" y="4710756"/>
            <a:ext cx="852571" cy="28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262F9E0F-A34C-4315-98A7-0A0AFACFA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459" y="3496287"/>
            <a:ext cx="1935146" cy="3077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6FBAD1E-A776-4575-A52C-0456CF51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8750" y="883945"/>
            <a:ext cx="3219499" cy="25600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449091F-B8CF-4182-8E6B-963A6443F4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1022" y="877889"/>
            <a:ext cx="2971146" cy="25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2636" y="6168571"/>
            <a:ext cx="9129486" cy="689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 : Products (by Application)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71855" y="1015547"/>
          <a:ext cx="11848289" cy="525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1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3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i="0" dirty="0"/>
                        <a:t>Application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/>
                        <a:t>NAM Product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/>
                        <a:t>PAM Product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12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i="0" dirty="0"/>
                        <a:t>Automotive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/>
                        <a:t>SLI &amp; Heavy Truck – Conventional</a:t>
                      </a:r>
                      <a:r>
                        <a:rPr lang="en-US" sz="2000" i="0" baseline="0" dirty="0"/>
                        <a:t> Flooded</a:t>
                      </a:r>
                      <a:endParaRPr lang="en-US" sz="2000" i="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Pb1100N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>
                          <a:solidFill>
                            <a:srgbClr val="0070C0"/>
                          </a:solidFill>
                        </a:rPr>
                        <a:t>Pb1100P</a:t>
                      </a:r>
                      <a:endParaRPr lang="en-US" sz="20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/>
                        <a:t>Start/Stop – Enhanced</a:t>
                      </a:r>
                      <a:r>
                        <a:rPr lang="en-US" sz="2000" i="0" baseline="0" dirty="0"/>
                        <a:t> Flooded</a:t>
                      </a:r>
                      <a:endParaRPr lang="en-US" sz="2000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baseline="0" dirty="0">
                          <a:solidFill>
                            <a:srgbClr val="0070C0"/>
                          </a:solidFill>
                        </a:rPr>
                        <a:t>Pb1200N</a:t>
                      </a:r>
                      <a:endParaRPr lang="en-US" sz="20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>
                          <a:solidFill>
                            <a:srgbClr val="0070C0"/>
                          </a:solidFill>
                        </a:rPr>
                        <a:t>Pb1200P</a:t>
                      </a:r>
                      <a:endParaRPr lang="en-US" sz="20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16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baseline="0" dirty="0">
                          <a:solidFill>
                            <a:schemeClr val="tx1"/>
                          </a:solidFill>
                        </a:rPr>
                        <a:t>Advanced Auto - VRLA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>
                          <a:solidFill>
                            <a:srgbClr val="F0A160"/>
                          </a:solidFill>
                        </a:rPr>
                        <a:t>Pb1300Nx</a:t>
                      </a:r>
                      <a:endParaRPr lang="en-US" sz="2000" b="1" i="0" dirty="0">
                        <a:solidFill>
                          <a:srgbClr val="F0A160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accent6"/>
                          </a:solidFill>
                        </a:rPr>
                        <a:t>Pb1300Px</a:t>
                      </a:r>
                    </a:p>
                  </a:txBody>
                  <a:tcPr marL="51435" marR="51435" marT="25718" marB="2571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60">
                <a:tc vMerge="1">
                  <a:txBody>
                    <a:bodyPr/>
                    <a:lstStyle/>
                    <a:p>
                      <a:pPr algn="ctr"/>
                      <a:endParaRPr 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Motorcycle</a:t>
                      </a:r>
                      <a:r>
                        <a:rPr lang="en-US" sz="2000" baseline="0" dirty="0"/>
                        <a:t> – VRLA </a:t>
                      </a:r>
                      <a:endParaRPr lang="en-US" sz="2000" dirty="0"/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>
                          <a:solidFill>
                            <a:srgbClr val="0070C0"/>
                          </a:solidFill>
                        </a:rPr>
                        <a:t>Pb1400N</a:t>
                      </a:r>
                      <a:endParaRPr lang="en-US" sz="20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baseline="0" dirty="0">
                          <a:solidFill>
                            <a:srgbClr val="0070C0"/>
                          </a:solidFill>
                        </a:rPr>
                        <a:t>Pb1400P</a:t>
                      </a:r>
                      <a:endParaRPr lang="en-US" sz="20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45"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Motive</a:t>
                      </a:r>
                      <a:r>
                        <a:rPr lang="en-US" sz="1800" i="0" baseline="0" dirty="0"/>
                        <a:t> Power</a:t>
                      </a:r>
                      <a:endParaRPr lang="en-US" sz="1800" i="0" dirty="0"/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 err="1"/>
                        <a:t>eRickshaw</a:t>
                      </a:r>
                      <a:r>
                        <a:rPr lang="en-US" sz="2000" i="0" dirty="0"/>
                        <a:t> - </a:t>
                      </a:r>
                      <a:r>
                        <a:rPr lang="en-US" sz="2000" i="0" baseline="0" dirty="0"/>
                        <a:t>Flooded</a:t>
                      </a:r>
                      <a:r>
                        <a:rPr lang="en-US" sz="1600" i="0" dirty="0"/>
                        <a:t> </a:t>
                      </a:r>
                      <a:r>
                        <a:rPr lang="en-US" sz="1600" i="0" baseline="0" dirty="0"/>
                        <a:t> (Tubular)</a:t>
                      </a:r>
                      <a:endParaRPr lang="en-US" sz="1600" i="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70C0"/>
                          </a:solidFill>
                        </a:rPr>
                        <a:t>Pb2100N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 err="1"/>
                        <a:t>eRickshaw</a:t>
                      </a:r>
                      <a:r>
                        <a:rPr lang="en-US" sz="2000" i="0" dirty="0"/>
                        <a:t> - </a:t>
                      </a:r>
                      <a:r>
                        <a:rPr lang="en-US" sz="2000" i="0" baseline="0" dirty="0"/>
                        <a:t>Flooded</a:t>
                      </a:r>
                      <a:r>
                        <a:rPr lang="en-US" sz="1600" i="0" dirty="0"/>
                        <a:t> </a:t>
                      </a:r>
                      <a:r>
                        <a:rPr lang="en-US" sz="1600" i="0" baseline="0" dirty="0"/>
                        <a:t> (Flat Plate)</a:t>
                      </a:r>
                      <a:endParaRPr lang="en-US" sz="1200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rgbClr val="0070C0"/>
                          </a:solidFill>
                        </a:rPr>
                        <a:t>Pb2200N</a:t>
                      </a:r>
                      <a:endParaRPr lang="en-US" sz="20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baseline="0" dirty="0" err="1"/>
                        <a:t>eVehicles</a:t>
                      </a:r>
                      <a:r>
                        <a:rPr lang="en-US" sz="2000" i="0" baseline="0" dirty="0"/>
                        <a:t> - VRLA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>
                          <a:solidFill>
                            <a:srgbClr val="0070C0"/>
                          </a:solidFill>
                        </a:rPr>
                        <a:t>Pb2300N</a:t>
                      </a:r>
                      <a:endParaRPr lang="en-US" sz="20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>
                          <a:solidFill>
                            <a:srgbClr val="0070C0"/>
                          </a:solidFill>
                        </a:rPr>
                        <a:t>Pb2300P</a:t>
                      </a:r>
                      <a:endParaRPr lang="en-US" sz="2000" b="1" i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/>
                    </a:p>
                  </a:txBody>
                  <a:tcPr marL="68580" marR="68580" marT="34290" marB="3429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baseline="0" dirty="0"/>
                        <a:t>Lift Trucks – Flooded 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8A764"/>
                          </a:solidFill>
                        </a:rPr>
                        <a:t>Pb4100Nx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8A764"/>
                          </a:solidFill>
                        </a:rPr>
                        <a:t>Pb4100Px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685248"/>
                  </a:ext>
                </a:extLst>
              </a:tr>
              <a:tr h="238321"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/>
                        <a:t>Stationary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/>
                        <a:t>Inverter - </a:t>
                      </a:r>
                      <a:r>
                        <a:rPr lang="en-US" sz="2000" i="0" baseline="0" dirty="0"/>
                        <a:t>Flooded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70C0"/>
                          </a:solidFill>
                        </a:rPr>
                        <a:t>Pb3100N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/>
                        <a:t>Solar - </a:t>
                      </a:r>
                      <a:r>
                        <a:rPr lang="en-US" sz="2000" i="0" baseline="0" dirty="0"/>
                        <a:t>Flooded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70C0"/>
                          </a:solidFill>
                        </a:rPr>
                        <a:t>Pb3200N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/>
                    </a:p>
                  </a:txBody>
                  <a:tcPr marL="68580" marR="68580" marT="34290" marB="3429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baseline="0" dirty="0"/>
                        <a:t>Solar </a:t>
                      </a:r>
                      <a:r>
                        <a:rPr lang="en-US" sz="2000" i="0" dirty="0"/>
                        <a:t>(PSOC)- VRLA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70C0"/>
                          </a:solidFill>
                        </a:rPr>
                        <a:t>Pb3300N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70C0"/>
                          </a:solidFill>
                        </a:rPr>
                        <a:t>Pb3300P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/>
                    </a:p>
                  </a:txBody>
                  <a:tcPr marL="68580" marR="68580" marT="34290" marB="3429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/>
                        <a:t>Advanced Renewables &amp; Utilities - VRLA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8A764"/>
                          </a:solidFill>
                        </a:rPr>
                        <a:t>Pb3400Nx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8A764"/>
                          </a:solidFill>
                        </a:rPr>
                        <a:t>Pb3400Px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12242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/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/>
                        <a:t>Telecom - VRLA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8A764"/>
                          </a:solidFill>
                        </a:rPr>
                        <a:t>Pb3500Nx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8A764"/>
                          </a:solidFill>
                        </a:rPr>
                        <a:t>Pb3500Px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75491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488668"/>
            <a:ext cx="8249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Commercial Product </a:t>
            </a:r>
            <a:r>
              <a:rPr lang="en-US" b="1" dirty="0"/>
              <a:t>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Active Validation</a:t>
            </a:r>
          </a:p>
        </p:txBody>
      </p:sp>
    </p:spTree>
    <p:extLst>
      <p:ext uri="{BB962C8B-B14F-4D97-AF65-F5344CB8AC3E}">
        <p14:creationId xmlns:p14="http://schemas.microsoft.com/office/powerpoint/2010/main" val="225827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845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/>
              <a:t>Global Adoption - MOLECULAR REBAR® Technology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812" y="1012290"/>
            <a:ext cx="11548267" cy="5726134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6691C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200" u="sng" dirty="0">
                <a:solidFill>
                  <a:schemeClr val="tx1"/>
                </a:solidFill>
              </a:rPr>
              <a:t>Global Adoption: </a:t>
            </a:r>
          </a:p>
          <a:p>
            <a:pPr marL="457200" lvl="1" indent="0">
              <a:buNone/>
            </a:pPr>
            <a:endParaRPr lang="en-US" sz="5200" dirty="0"/>
          </a:p>
          <a:p>
            <a:pPr lvl="1"/>
            <a:r>
              <a:rPr lang="en-US" sz="5200" dirty="0"/>
              <a:t>Products Commercially Available and being </a:t>
            </a:r>
            <a:r>
              <a:rPr lang="en-US" sz="5200" b="1" i="1" u="sng" dirty="0"/>
              <a:t>sold to </a:t>
            </a:r>
            <a:r>
              <a:rPr lang="en-US" sz="5200" dirty="0"/>
              <a:t>Lead Acid Battery Manufacturers across multiple end-use applications</a:t>
            </a:r>
          </a:p>
          <a:p>
            <a:pPr lvl="1"/>
            <a:r>
              <a:rPr lang="en-US" sz="5200" dirty="0"/>
              <a:t>Working with </a:t>
            </a:r>
            <a:r>
              <a:rPr lang="en-US" sz="5200" b="1" u="sng" dirty="0"/>
              <a:t>&gt;120 </a:t>
            </a:r>
            <a:r>
              <a:rPr lang="en-US" sz="5200" dirty="0"/>
              <a:t>battery manufacturers worldwide, each at various stages of development and/or commercial sales.</a:t>
            </a:r>
          </a:p>
          <a:p>
            <a:pPr lvl="1"/>
            <a:r>
              <a:rPr lang="en-US" sz="5200" b="1" dirty="0"/>
              <a:t>Recent approval for use in major Automotive OEM batteries. (SLI)   </a:t>
            </a:r>
          </a:p>
          <a:p>
            <a:pPr lvl="1"/>
            <a:r>
              <a:rPr lang="en-US" sz="5200" b="1" dirty="0"/>
              <a:t>Have </a:t>
            </a:r>
            <a:r>
              <a:rPr lang="en-US" sz="5200" b="1" u="sng" dirty="0"/>
              <a:t>proven</a:t>
            </a:r>
            <a:r>
              <a:rPr lang="en-US" sz="5200" b="1" dirty="0"/>
              <a:t> that Molecular Rebar can help battery manufacturers meet new OEM requirements for  “Advanced Automotive Battery” applications.  </a:t>
            </a:r>
          </a:p>
          <a:p>
            <a:pPr lvl="1"/>
            <a:r>
              <a:rPr lang="en-US" sz="5200" dirty="0"/>
              <a:t>Extremely large amount of data on full-scale production batteries.</a:t>
            </a:r>
          </a:p>
          <a:p>
            <a:pPr lvl="1"/>
            <a:r>
              <a:rPr lang="en-US" sz="5200" dirty="0"/>
              <a:t>Invited to and participating in the CENELEC technical work group (Major Auto OEM’s, large battery MFR’s, limited supplier involvement).   </a:t>
            </a:r>
          </a:p>
          <a:p>
            <a:pPr lvl="1"/>
            <a:r>
              <a:rPr lang="en-US" sz="5200" dirty="0"/>
              <a:t>Approved to discuss three </a:t>
            </a:r>
            <a:r>
              <a:rPr lang="en-US" sz="5200" dirty="0" err="1"/>
              <a:t>Mfr’s</a:t>
            </a:r>
            <a:r>
              <a:rPr lang="en-US" sz="5200" dirty="0"/>
              <a:t> publicly at this time (Eastman – India, Pacific Battery – Fiji, Tianjin </a:t>
            </a:r>
            <a:r>
              <a:rPr lang="en-US" sz="5200" dirty="0" err="1"/>
              <a:t>Lantian</a:t>
            </a:r>
            <a:r>
              <a:rPr lang="en-US" sz="5200" dirty="0"/>
              <a:t> Power Sources – China)</a:t>
            </a:r>
          </a:p>
          <a:p>
            <a:pPr lvl="1"/>
            <a:endParaRPr lang="en-US" sz="5200" dirty="0"/>
          </a:p>
          <a:p>
            <a:pPr marL="0" indent="0">
              <a:buNone/>
            </a:pPr>
            <a:r>
              <a:rPr lang="en-US" sz="5200" u="sng" dirty="0">
                <a:solidFill>
                  <a:schemeClr val="tx1"/>
                </a:solidFill>
              </a:rPr>
              <a:t>Why the rapid adoption?</a:t>
            </a:r>
          </a:p>
          <a:p>
            <a:pPr lvl="1"/>
            <a:r>
              <a:rPr lang="en-US" sz="5200" dirty="0"/>
              <a:t>Technology is innovative, cutting-edge, and </a:t>
            </a:r>
            <a:r>
              <a:rPr lang="en-US" sz="5200" b="1" i="1" dirty="0"/>
              <a:t>scientifically sound</a:t>
            </a:r>
            <a:endParaRPr lang="en-US" sz="5200" dirty="0"/>
          </a:p>
          <a:p>
            <a:pPr lvl="1"/>
            <a:r>
              <a:rPr lang="en-US" sz="5200" dirty="0"/>
              <a:t>Cost effective performance improvements over a wide variety of applications</a:t>
            </a:r>
          </a:p>
          <a:p>
            <a:pPr lvl="1"/>
            <a:r>
              <a:rPr lang="en-US" sz="5200" dirty="0"/>
              <a:t>Low risk to use</a:t>
            </a:r>
          </a:p>
          <a:p>
            <a:pPr lvl="1"/>
            <a:r>
              <a:rPr lang="en-US" sz="5200" dirty="0"/>
              <a:t>No (or very low) capital expenditure by manufacturer; very easy to use and implement</a:t>
            </a:r>
          </a:p>
          <a:p>
            <a:pPr lvl="1"/>
            <a:r>
              <a:rPr lang="en-US" sz="5200" dirty="0"/>
              <a:t>Highly technical staff works hand in hand with your company during ramp up.</a:t>
            </a:r>
          </a:p>
          <a:p>
            <a:pPr lvl="1"/>
            <a:r>
              <a:rPr lang="en-US" sz="5200" dirty="0"/>
              <a:t>World-class technical support from Black Diamond Structures 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907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Motorcycle VRLA Batteries: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Pb1400 Series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514B-D1E1-4766-A2CC-36990F2B47B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22" y="2441641"/>
            <a:ext cx="6064223" cy="3369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2" y="2"/>
            <a:ext cx="1559668" cy="866482"/>
          </a:xfrm>
          <a:prstGeom prst="rect">
            <a:avLst/>
          </a:prstGeom>
        </p:spPr>
      </p:pic>
      <p:sp>
        <p:nvSpPr>
          <p:cNvPr id="15" name="Content Placeholder 16"/>
          <p:cNvSpPr txBox="1">
            <a:spLocks/>
          </p:cNvSpPr>
          <p:nvPr/>
        </p:nvSpPr>
        <p:spPr>
          <a:xfrm>
            <a:off x="168026" y="1222375"/>
            <a:ext cx="6697384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6691C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Products = Pb1410N &amp; Pb1400P</a:t>
            </a:r>
          </a:p>
          <a:p>
            <a:endParaRPr lang="en-US" dirty="0"/>
          </a:p>
          <a:p>
            <a:r>
              <a:rPr lang="en-US" dirty="0"/>
              <a:t>Key Features:</a:t>
            </a:r>
          </a:p>
          <a:p>
            <a:pPr lvl="1"/>
            <a:r>
              <a:rPr lang="en-US" dirty="0"/>
              <a:t>Used in Negative or Negative + Positive Electrodes</a:t>
            </a:r>
          </a:p>
          <a:p>
            <a:pPr lvl="1"/>
            <a:r>
              <a:rPr lang="en-US" dirty="0"/>
              <a:t>No change to existing paste process or recipe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Improved Consistency in Capacity + CCA Throughout Life</a:t>
            </a:r>
          </a:p>
          <a:p>
            <a:pPr lvl="1"/>
            <a:r>
              <a:rPr lang="en-US" dirty="0"/>
              <a:t>Extended Cycle Life / Reduced Warranty Failures</a:t>
            </a:r>
          </a:p>
          <a:p>
            <a:pPr lvl="1"/>
            <a:r>
              <a:rPr lang="en-US" dirty="0"/>
              <a:t>Increased Electrical Performance</a:t>
            </a:r>
          </a:p>
          <a:p>
            <a:pPr lvl="1"/>
            <a:r>
              <a:rPr lang="en-US" dirty="0"/>
              <a:t>Enhanced Plate Strength / Durability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Customer approved anonymous release 7Ah VRLA data included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76062"/>
      </p:ext>
    </p:extLst>
  </p:cSld>
  <p:clrMapOvr>
    <a:masterClrMapping/>
  </p:clrMapOvr>
</p:sld>
</file>

<file path=ppt/theme/theme1.xml><?xml version="1.0" encoding="utf-8"?>
<a:theme xmlns:a="http://schemas.openxmlformats.org/drawingml/2006/main" name="BDS 3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DS 3.0" id="{90319C86-E9F6-49E1-B4D8-AD809D9699B1}" vid="{B73B680C-2BCC-4251-AA86-5A5AC53281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abd377-b5a6-4fa4-9552-7f1f39e3584f">
      <UserInfo>
        <DisplayName>Bradley Robertson</DisplayName>
        <AccountId>63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07F1FC409C943B3D6E0671BD0601B" ma:contentTypeVersion="10" ma:contentTypeDescription="Create a new document." ma:contentTypeScope="" ma:versionID="dca49022b51c3565e377085317ddfa14">
  <xsd:schema xmlns:xsd="http://www.w3.org/2001/XMLSchema" xmlns:xs="http://www.w3.org/2001/XMLSchema" xmlns:p="http://schemas.microsoft.com/office/2006/metadata/properties" xmlns:ns2="edabd377-b5a6-4fa4-9552-7f1f39e3584f" xmlns:ns3="406318f6-f3fc-45c2-a344-b05fd6348179" targetNamespace="http://schemas.microsoft.com/office/2006/metadata/properties" ma:root="true" ma:fieldsID="72d2122336ebf49890acfd8eb9a2ed90" ns2:_="" ns3:_="">
    <xsd:import namespace="edabd377-b5a6-4fa4-9552-7f1f39e3584f"/>
    <xsd:import namespace="406318f6-f3fc-45c2-a344-b05fd634817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bd377-b5a6-4fa4-9552-7f1f39e358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318f6-f3fc-45c2-a344-b05fd6348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06772B-77B8-4378-830E-FE2E55DCC624}">
  <ds:schemaRefs>
    <ds:schemaRef ds:uri="edabd377-b5a6-4fa4-9552-7f1f39e3584f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06318f6-f3fc-45c2-a344-b05fd634817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217549-5030-4546-83BA-4E60C29D66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6E65EC-99C8-4E28-9F76-B38D98431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abd377-b5a6-4fa4-9552-7f1f39e3584f"/>
    <ds:schemaRef ds:uri="406318f6-f3fc-45c2-a344-b05fd63481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BDS 3.0</Template>
  <TotalTime>5047</TotalTime>
  <Words>2027</Words>
  <Application>Microsoft Office PowerPoint</Application>
  <PresentationFormat>Widescreen</PresentationFormat>
  <Paragraphs>387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BDS 3.0</vt:lpstr>
      <vt:lpstr>MOLECULAR REBAR®  For Use in Micro-Hybrid Automotive and 2-Wheel VRLA Automotive</vt:lpstr>
      <vt:lpstr>Who We Are</vt:lpstr>
      <vt:lpstr>MOLECULAR REBAR® Technology</vt:lpstr>
      <vt:lpstr>PowerPoint Presentation</vt:lpstr>
      <vt:lpstr>Not Another Carbon</vt:lpstr>
      <vt:lpstr>About us: Product &amp; Packaging </vt:lpstr>
      <vt:lpstr>About us : Products (by Application)</vt:lpstr>
      <vt:lpstr>PowerPoint Presentation</vt:lpstr>
      <vt:lpstr>Motorcycle VRLA Batteries: Pb1400 Series </vt:lpstr>
      <vt:lpstr>Motorcycle VRLA Batteries: Pb1400 Series Products: Improved &amp; Maintained Cold Cranking Amps</vt:lpstr>
      <vt:lpstr>Motorcycle VRLA Batteries: Pb1400 Series Products: Improves Capacity Retention &amp; Recharge-ability</vt:lpstr>
      <vt:lpstr>Motorcycle VRLA Batteries: Pb1400 Series Products: Improves Cycle Life (JIS C 8702)</vt:lpstr>
      <vt:lpstr>PowerPoint Presentation</vt:lpstr>
      <vt:lpstr>Pb1400 Series Motorcycle VRLA: Customer Testimonial #1</vt:lpstr>
      <vt:lpstr>Motorcycle VRLA Batteries: Pb1400 Series Products: Summary</vt:lpstr>
      <vt:lpstr>Enhanced Flooded Batteries for Start-Stop: Pb1200 Series Product Development Progression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Carbon Nanotubes (MOLECULAR REBAR®) for Use in Enhanced Flooded Batteries and Other Applications</dc:title>
  <dc:creator>Paul Everill</dc:creator>
  <cp:lastModifiedBy>Robert Lockhart</cp:lastModifiedBy>
  <cp:revision>128</cp:revision>
  <dcterms:created xsi:type="dcterms:W3CDTF">2016-08-30T19:56:53Z</dcterms:created>
  <dcterms:modified xsi:type="dcterms:W3CDTF">2017-10-04T17:14:49Z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0x0101005BB07F1FC409C943B3D6E0671BD0601B</vt:lpwstr>
  </property>
</Properties>
</file>