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zy Gazda" initials="JG" lastIdx="1" clrIdx="0">
    <p:extLst>
      <p:ext uri="{19B8F6BF-5375-455C-9EA6-DF929625EA0E}">
        <p15:presenceInfo xmlns:p15="http://schemas.microsoft.com/office/powerpoint/2012/main" userId="S::jgazda@bd-structures.com::b0e72cb7-209d-41e4-bb0e-a5b5b0d140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7304" autoAdjust="0"/>
  </p:normalViewPr>
  <p:slideViewPr>
    <p:cSldViewPr snapToGrid="0" showGuides="1">
      <p:cViewPr varScale="1">
        <p:scale>
          <a:sx n="79" d="100"/>
          <a:sy n="79" d="100"/>
        </p:scale>
        <p:origin x="3084" y="90"/>
      </p:cViewPr>
      <p:guideLst>
        <p:guide orient="horz" pos="2976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30T13:56:57.834" idx="1">
    <p:pos x="2857" y="2784"/>
    <p:text>The Hightened Connectivity is repeated twice, need to find another spin on this - marketing?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C1A2-AC3B-45C7-8A44-CB071C1C699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D0E3-0DA8-4365-AA9D-62EB4823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NCM523//Anode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Anode Details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20%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SiOx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+ 71% Graphite +1% CMC + 1.5% SBR + 1% C65 + _% XP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Porosity: 25 – 30%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Loading: ~10 mg/cm</a:t>
            </a:r>
            <a:r>
              <a:rPr lang="en-US" sz="1200" baseline="30000" dirty="0">
                <a:solidFill>
                  <a:prstClr val="black"/>
                </a:solidFill>
                <a:latin typeface="+mn-lt"/>
              </a:rPr>
              <a:t>2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Cathode Loading: 4.2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mAh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/cm</a:t>
            </a:r>
            <a:r>
              <a:rPr lang="en-US" sz="1200" baseline="30000" dirty="0">
                <a:solidFill>
                  <a:prstClr val="black"/>
                </a:solidFill>
                <a:latin typeface="+mn-lt"/>
              </a:rPr>
              <a:t>2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Separator: Glass fiber -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Whatmann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GF/F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Housing: 40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mAh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Single layer Pouch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CD0E3-0DA8-4365-AA9D-62EB4823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NCM523//Anode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Anode Details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20%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SiOx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+ 71% Graphite +1% CMC + 1.5% SBR + 1% C65 + _% XP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Porosity: 25 – 30%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Loading: ~10 mg/cm</a:t>
            </a:r>
            <a:r>
              <a:rPr lang="en-US" sz="1200" baseline="30000" dirty="0">
                <a:solidFill>
                  <a:prstClr val="black"/>
                </a:solidFill>
                <a:latin typeface="+mn-lt"/>
              </a:rPr>
              <a:t>2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Cathode Loading: 4.2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mAh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/cm</a:t>
            </a:r>
            <a:r>
              <a:rPr lang="en-US" sz="1200" baseline="30000" dirty="0">
                <a:solidFill>
                  <a:prstClr val="black"/>
                </a:solidFill>
                <a:latin typeface="+mn-lt"/>
              </a:rPr>
              <a:t>2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Separator: Glass fiber -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Whatmann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GF/F</a:t>
            </a:r>
          </a:p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Housing: 40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mAh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Single layer Pouch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CD0E3-0DA8-4365-AA9D-62EB4823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2FF3-E357-4AD1-BD70-2DF27AB3AB6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9FCB-E9F1-454A-AF09-F07C4416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bd-structures.com" TargetMode="External"/><Relationship Id="rId5" Type="http://schemas.openxmlformats.org/officeDocument/2006/relationships/hyperlink" Target="http://www.blackdiamond-structures.com/" TargetMode="External"/><Relationship Id="rId10" Type="http://schemas.openxmlformats.org/officeDocument/2006/relationships/comments" Target="../comments/comment1.xml"/><Relationship Id="rId4" Type="http://schemas.openxmlformats.org/officeDocument/2006/relationships/image" Target="../media/image2.jpg"/><Relationship Id="rId9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bd-structures.com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://www.blackdiamond-structures.com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EDC95-252E-4B6C-978D-F6A888AC9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2" b="7462"/>
          <a:stretch/>
        </p:blipFill>
        <p:spPr>
          <a:xfrm>
            <a:off x="0" y="8555152"/>
            <a:ext cx="6858000" cy="5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E17A7-AB31-4261-88DD-7EE18BAA6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29000" cy="9265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7518E7-D120-4B91-9C80-FB3377949295}"/>
              </a:ext>
            </a:extLst>
          </p:cNvPr>
          <p:cNvCxnSpPr>
            <a:cxnSpLocks/>
          </p:cNvCxnSpPr>
          <p:nvPr/>
        </p:nvCxnSpPr>
        <p:spPr>
          <a:xfrm>
            <a:off x="0" y="926543"/>
            <a:ext cx="685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4C514-1E0F-4D3F-B24B-B0930B3BA140}"/>
              </a:ext>
            </a:extLst>
          </p:cNvPr>
          <p:cNvSpPr/>
          <p:nvPr/>
        </p:nvSpPr>
        <p:spPr>
          <a:xfrm>
            <a:off x="0" y="926543"/>
            <a:ext cx="6857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MOLECULAR REBAR® Nano-Solutions for Lithium Ion Battery Anodes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9D916-422D-41E5-A0A1-6CD2AF4ACE61}"/>
              </a:ext>
            </a:extLst>
          </p:cNvPr>
          <p:cNvSpPr txBox="1"/>
          <p:nvPr/>
        </p:nvSpPr>
        <p:spPr>
          <a:xfrm>
            <a:off x="5777343" y="278605"/>
            <a:ext cx="91242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Li1100x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0420C-BF7A-4333-A9A7-8C3C1BBF1D65}"/>
              </a:ext>
            </a:extLst>
          </p:cNvPr>
          <p:cNvSpPr/>
          <p:nvPr/>
        </p:nvSpPr>
        <p:spPr>
          <a:xfrm>
            <a:off x="-4243" y="8545626"/>
            <a:ext cx="3433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5"/>
              </a:rPr>
              <a:t>www.blackdiamond-structures.com</a:t>
            </a:r>
            <a:r>
              <a:rPr lang="en-US" sz="1000" b="1" dirty="0"/>
              <a:t> </a:t>
            </a:r>
          </a:p>
          <a:p>
            <a:r>
              <a:rPr lang="en-US" sz="1000" b="1" dirty="0">
                <a:hlinkClick r:id="rId6"/>
              </a:rPr>
              <a:t>Info@bd-structures.com</a:t>
            </a:r>
            <a:r>
              <a:rPr lang="en-US" sz="1000" b="1" dirty="0"/>
              <a:t> </a:t>
            </a:r>
          </a:p>
          <a:p>
            <a:r>
              <a:rPr lang="en-US" sz="1000" b="1" dirty="0"/>
              <a:t>+1-512-792-4635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F10C41-7E03-4DD6-B080-75B08D0C8444}"/>
              </a:ext>
            </a:extLst>
          </p:cNvPr>
          <p:cNvGrpSpPr/>
          <p:nvPr/>
        </p:nvGrpSpPr>
        <p:grpSpPr>
          <a:xfrm>
            <a:off x="-57584" y="1923964"/>
            <a:ext cx="3486583" cy="2135273"/>
            <a:chOff x="88900" y="2066231"/>
            <a:chExt cx="4124977" cy="23226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1E61DA-F7DC-4C3F-A2A6-FA2BA190B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1511"/>
            <a:stretch/>
          </p:blipFill>
          <p:spPr>
            <a:xfrm>
              <a:off x="953627" y="2405701"/>
              <a:ext cx="1975982" cy="1824969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813916-C007-4B82-8CA3-9421251E10DC}"/>
                </a:ext>
              </a:extLst>
            </p:cNvPr>
            <p:cNvSpPr txBox="1"/>
            <p:nvPr/>
          </p:nvSpPr>
          <p:spPr>
            <a:xfrm>
              <a:off x="88900" y="3898707"/>
              <a:ext cx="1410256" cy="49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Functionalized outer layer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502A23E-741B-464B-A9F0-F5273A710206}"/>
                </a:ext>
              </a:extLst>
            </p:cNvPr>
            <p:cNvSpPr txBox="1"/>
            <p:nvPr/>
          </p:nvSpPr>
          <p:spPr>
            <a:xfrm>
              <a:off x="2855535" y="2520654"/>
              <a:ext cx="1313059" cy="49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Conductive inner layer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1A1AD3-736A-4D88-B457-AF004A646743}"/>
                </a:ext>
              </a:extLst>
            </p:cNvPr>
            <p:cNvSpPr txBox="1"/>
            <p:nvPr/>
          </p:nvSpPr>
          <p:spPr>
            <a:xfrm>
              <a:off x="1590303" y="2066231"/>
              <a:ext cx="938035" cy="29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Discrete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57C255-6D0B-48BB-B6CF-65CB2152845A}"/>
                </a:ext>
              </a:extLst>
            </p:cNvPr>
            <p:cNvSpPr/>
            <p:nvPr/>
          </p:nvSpPr>
          <p:spPr>
            <a:xfrm>
              <a:off x="511417" y="2520654"/>
              <a:ext cx="720624" cy="297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/>
                <a:t>Clean</a:t>
              </a:r>
              <a:endParaRPr lang="en-US" sz="11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A80A65-3E8F-43EF-8B45-5591256973CD}"/>
                </a:ext>
              </a:extLst>
            </p:cNvPr>
            <p:cNvSpPr txBox="1"/>
            <p:nvPr/>
          </p:nvSpPr>
          <p:spPr>
            <a:xfrm>
              <a:off x="2571948" y="3883958"/>
              <a:ext cx="1641929" cy="49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Application specific formulation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D82B3AC-455B-47DE-B4AE-9821C61BC6B2}"/>
              </a:ext>
            </a:extLst>
          </p:cNvPr>
          <p:cNvSpPr/>
          <p:nvPr/>
        </p:nvSpPr>
        <p:spPr>
          <a:xfrm>
            <a:off x="3261915" y="2028818"/>
            <a:ext cx="3743350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/>
              <a:t>About MOLECULAR REBAR®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Designed </a:t>
            </a:r>
            <a:r>
              <a:rPr lang="en-US" sz="1400" b="1" i="1" dirty="0" err="1">
                <a:solidFill>
                  <a:schemeClr val="accent1"/>
                </a:solidFill>
              </a:rPr>
              <a:t>nano</a:t>
            </a:r>
            <a:r>
              <a:rPr lang="en-US" sz="1400" b="1" i="1" dirty="0">
                <a:solidFill>
                  <a:schemeClr val="accent1"/>
                </a:solidFill>
              </a:rPr>
              <a:t>-material </a:t>
            </a:r>
            <a:r>
              <a:rPr lang="en-US" sz="1400" dirty="0"/>
              <a:t>with a chemically functionalized surface and conducting core</a:t>
            </a:r>
            <a:endParaRPr lang="en-US" sz="14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Discrete and clean </a:t>
            </a:r>
            <a:r>
              <a:rPr lang="en-US" sz="1400" dirty="0" err="1"/>
              <a:t>nano</a:t>
            </a:r>
            <a:r>
              <a:rPr lang="en-US" sz="1400" dirty="0"/>
              <a:t>-material prepared with a patented method</a:t>
            </a:r>
            <a:r>
              <a:rPr lang="en-US" sz="1400" dirty="0">
                <a:cs typeface="Calibri"/>
              </a:rPr>
              <a:t> (47 Patents granted, 120 pending)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Enhanced connectivity </a:t>
            </a:r>
            <a:r>
              <a:rPr lang="en-US" sz="1400" b="1" i="1" dirty="0">
                <a:solidFill>
                  <a:srgbClr val="4472C4"/>
                </a:solidFill>
              </a:rPr>
              <a:t>and toughness </a:t>
            </a:r>
            <a:r>
              <a:rPr lang="en-US" sz="1400" dirty="0"/>
              <a:t>between active and passive particles and reduced anode swelling/bounce back</a:t>
            </a:r>
            <a:endParaRPr lang="en-US" sz="1400" dirty="0">
              <a:cs typeface="Calibri"/>
            </a:endParaRPr>
          </a:p>
          <a:p>
            <a:endParaRPr lang="en-US" sz="1400" b="1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6DFAD706-84C8-4DAF-A6B2-CBAE8A3BF0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b="6488"/>
          <a:stretch/>
        </p:blipFill>
        <p:spPr>
          <a:xfrm>
            <a:off x="4813389" y="4288754"/>
            <a:ext cx="1725188" cy="1737360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6" name="Content Placeholder 5">
            <a:extLst>
              <a:ext uri="{FF2B5EF4-FFF2-40B4-BE49-F238E27FC236}">
                <a16:creationId xmlns:a16="http://schemas.microsoft.com/office/drawing/2014/main" id="{D402FE1C-93DD-495E-A4B9-22D813EBA6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" t="4506" r="23424" b="10444"/>
          <a:stretch/>
        </p:blipFill>
        <p:spPr>
          <a:xfrm>
            <a:off x="342777" y="6454120"/>
            <a:ext cx="1737360" cy="1737360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4AB648-6E6D-4A32-81D7-96F13ABAAF36}"/>
              </a:ext>
            </a:extLst>
          </p:cNvPr>
          <p:cNvSpPr/>
          <p:nvPr/>
        </p:nvSpPr>
        <p:spPr>
          <a:xfrm>
            <a:off x="2405114" y="6296841"/>
            <a:ext cx="4281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Use MOLECULAR REBAR </a:t>
            </a:r>
            <a:r>
              <a:rPr lang="en-US" sz="1400" b="1" dirty="0" err="1"/>
              <a:t>nano</a:t>
            </a:r>
            <a:r>
              <a:rPr lang="en-US" sz="1400" b="1" dirty="0"/>
              <a:t>-solutions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Improve energy density </a:t>
            </a:r>
            <a:r>
              <a:rPr lang="en-US" sz="1400" dirty="0"/>
              <a:t>by enabling the use of high (5-20%) silicon percentages in aqueous anodes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Enhance cycle life</a:t>
            </a:r>
            <a:r>
              <a:rPr lang="en-US" sz="1400" dirty="0"/>
              <a:t> &gt;10-100%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Augment mechanical strength </a:t>
            </a:r>
            <a:r>
              <a:rPr lang="en-US" sz="1400" dirty="0"/>
              <a:t>of electrode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Reduce impedance </a:t>
            </a:r>
            <a:r>
              <a:rPr lang="en-US" sz="1400" dirty="0"/>
              <a:t>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Faster wicking </a:t>
            </a:r>
            <a:r>
              <a:rPr lang="en-US" sz="1400" dirty="0"/>
              <a:t>of electrolyte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524C5-9C6F-45DD-8939-785E940E0563}"/>
              </a:ext>
            </a:extLst>
          </p:cNvPr>
          <p:cNvSpPr/>
          <p:nvPr/>
        </p:nvSpPr>
        <p:spPr>
          <a:xfrm>
            <a:off x="154880" y="4424926"/>
            <a:ext cx="4384517" cy="16004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dirty="0"/>
              <a:t>Custom formulation and functionalization provides: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Easy to implement </a:t>
            </a:r>
            <a:r>
              <a:rPr lang="en-US" sz="1400" dirty="0"/>
              <a:t>materials requiring no change to existing processes or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Compatibility</a:t>
            </a:r>
            <a:r>
              <a:rPr lang="en-US" sz="1400" dirty="0"/>
              <a:t> with </a:t>
            </a:r>
            <a:r>
              <a:rPr lang="en-US" sz="1400" dirty="0" err="1"/>
              <a:t>SiOx</a:t>
            </a:r>
            <a:r>
              <a:rPr lang="en-US" sz="1400" dirty="0"/>
              <a:t> or Si-Alloy systems and CMC/SBR and </a:t>
            </a:r>
            <a:r>
              <a:rPr lang="en-US" sz="1400" dirty="0" err="1"/>
              <a:t>LiPAA</a:t>
            </a:r>
            <a:r>
              <a:rPr lang="en-US" sz="1400" dirty="0"/>
              <a:t> binders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accent1"/>
                </a:solidFill>
              </a:rPr>
              <a:t>Reduced Cycle Fatigue </a:t>
            </a:r>
            <a:r>
              <a:rPr lang="en-US" sz="1400" b="1" i="1" dirty="0" err="1">
                <a:solidFill>
                  <a:schemeClr val="accent1"/>
                </a:solidFill>
              </a:rPr>
              <a:t>i</a:t>
            </a:r>
            <a:r>
              <a:rPr lang="en-US" sz="1400" dirty="0" err="1">
                <a:solidFill>
                  <a:srgbClr val="000000"/>
                </a:solidFill>
              </a:rPr>
              <a:t>etween</a:t>
            </a:r>
            <a:r>
              <a:rPr lang="en-US" sz="1400" dirty="0"/>
              <a:t> particles and reduced bounce back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EDC95-252E-4B6C-978D-F6A888AC9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2" b="7462"/>
          <a:stretch/>
        </p:blipFill>
        <p:spPr>
          <a:xfrm>
            <a:off x="0" y="8555152"/>
            <a:ext cx="6858000" cy="5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E17A7-AB31-4261-88DD-7EE18BAA6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29000" cy="9265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7518E7-D120-4B91-9C80-FB3377949295}"/>
              </a:ext>
            </a:extLst>
          </p:cNvPr>
          <p:cNvCxnSpPr>
            <a:cxnSpLocks/>
          </p:cNvCxnSpPr>
          <p:nvPr/>
        </p:nvCxnSpPr>
        <p:spPr>
          <a:xfrm>
            <a:off x="0" y="926543"/>
            <a:ext cx="685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99D916-422D-41E5-A0A1-6CD2AF4ACE61}"/>
              </a:ext>
            </a:extLst>
          </p:cNvPr>
          <p:cNvSpPr txBox="1"/>
          <p:nvPr/>
        </p:nvSpPr>
        <p:spPr>
          <a:xfrm>
            <a:off x="5777343" y="278605"/>
            <a:ext cx="91242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Li1100x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0420C-BF7A-4333-A9A7-8C3C1BBF1D65}"/>
              </a:ext>
            </a:extLst>
          </p:cNvPr>
          <p:cNvSpPr/>
          <p:nvPr/>
        </p:nvSpPr>
        <p:spPr>
          <a:xfrm>
            <a:off x="-4243" y="8545626"/>
            <a:ext cx="3433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5"/>
              </a:rPr>
              <a:t>www.blackdiamond-structures.com</a:t>
            </a:r>
            <a:r>
              <a:rPr lang="en-US" sz="1000" b="1" dirty="0"/>
              <a:t> </a:t>
            </a:r>
          </a:p>
          <a:p>
            <a:r>
              <a:rPr lang="en-US" sz="1000" b="1" dirty="0">
                <a:hlinkClick r:id="rId6"/>
              </a:rPr>
              <a:t>Info@bd-structures.com</a:t>
            </a:r>
            <a:r>
              <a:rPr lang="en-US" sz="1000" b="1" dirty="0"/>
              <a:t> </a:t>
            </a:r>
          </a:p>
          <a:p>
            <a:r>
              <a:rPr lang="en-US" sz="1000" b="1" dirty="0"/>
              <a:t>+1-512-792-4635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7E9F355-687C-4EB4-B13C-310835805B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1" r="27369" b="19770"/>
          <a:stretch/>
        </p:blipFill>
        <p:spPr>
          <a:xfrm>
            <a:off x="267595" y="2789988"/>
            <a:ext cx="976389" cy="175475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6C5A275-5342-4A22-AC6E-466B277E39B7}"/>
              </a:ext>
            </a:extLst>
          </p:cNvPr>
          <p:cNvSpPr/>
          <p:nvPr/>
        </p:nvSpPr>
        <p:spPr>
          <a:xfrm>
            <a:off x="99595" y="999494"/>
            <a:ext cx="3188570" cy="5607998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BD4E60-CF75-478E-AE3D-FD32009AA1D0}"/>
              </a:ext>
            </a:extLst>
          </p:cNvPr>
          <p:cNvSpPr txBox="1"/>
          <p:nvPr/>
        </p:nvSpPr>
        <p:spPr>
          <a:xfrm>
            <a:off x="172175" y="991493"/>
            <a:ext cx="288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Easy to Implement at Scale with Similar Results to Small-Scale Lab Testing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440530-A848-4A66-B0B8-55FBF402EBC2}"/>
              </a:ext>
            </a:extLst>
          </p:cNvPr>
          <p:cNvSpPr txBox="1"/>
          <p:nvPr/>
        </p:nvSpPr>
        <p:spPr>
          <a:xfrm>
            <a:off x="3460863" y="5628643"/>
            <a:ext cx="336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Better adhesion, strengthened matrix, and slower impedance growth improve performance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MOLECULAR REBAR </a:t>
            </a:r>
            <a:r>
              <a:rPr lang="en-US" sz="1200" dirty="0" err="1"/>
              <a:t>nano</a:t>
            </a:r>
            <a:r>
              <a:rPr lang="en-US" sz="1200" dirty="0"/>
              <a:t>-solutions enable use of anodes with high-content Si and high loading</a:t>
            </a:r>
            <a:endParaRPr lang="en-US" sz="1200" baseline="30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66FC25-019A-4DB5-A948-4058ACF98F7F}"/>
              </a:ext>
            </a:extLst>
          </p:cNvPr>
          <p:cNvSpPr txBox="1"/>
          <p:nvPr/>
        </p:nvSpPr>
        <p:spPr>
          <a:xfrm>
            <a:off x="3581400" y="987931"/>
            <a:ext cx="320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Longer Cycle Life through Mechanical Improvement and Reduced Impedance Growth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E53353-6A8B-47CA-A975-5D11A4F7D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513" y="1510983"/>
            <a:ext cx="2772669" cy="2163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A3BD76-BEE7-418D-B645-C5651EEE0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4380" y="3444027"/>
            <a:ext cx="2695802" cy="216323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7856C3C-5AC5-447A-B2C1-3F5DCA5799A3}"/>
              </a:ext>
            </a:extLst>
          </p:cNvPr>
          <p:cNvSpPr/>
          <p:nvPr/>
        </p:nvSpPr>
        <p:spPr>
          <a:xfrm>
            <a:off x="3429000" y="987931"/>
            <a:ext cx="3329405" cy="5619566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4E1E621-1871-47C3-A772-55DFFD6E9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35" y="1461159"/>
            <a:ext cx="867533" cy="828975"/>
          </a:xfrm>
          <a:prstGeom prst="rect">
            <a:avLst/>
          </a:prstGeom>
          <a:ln w="57150"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A8438F6-CE3C-4DF5-9F5D-DFFA3F37AA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5" y="1452664"/>
            <a:ext cx="844292" cy="837470"/>
          </a:xfrm>
          <a:prstGeom prst="rect">
            <a:avLst/>
          </a:prstGeom>
          <a:ln w="57150"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EFB9E4-2781-4BB2-A062-E93A7139EA18}"/>
              </a:ext>
            </a:extLst>
          </p:cNvPr>
          <p:cNvSpPr txBox="1"/>
          <p:nvPr/>
        </p:nvSpPr>
        <p:spPr>
          <a:xfrm>
            <a:off x="1744774" y="1395303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Paste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5ED942-0A22-4A4C-B20C-97E2DED5AFD1}"/>
              </a:ext>
            </a:extLst>
          </p:cNvPr>
          <p:cNvSpPr txBox="1"/>
          <p:nvPr/>
        </p:nvSpPr>
        <p:spPr>
          <a:xfrm>
            <a:off x="1193890" y="141685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Liquid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E873D-28CB-45F9-B13E-CA8A8F4B2F89}"/>
              </a:ext>
            </a:extLst>
          </p:cNvPr>
          <p:cNvSpPr/>
          <p:nvPr/>
        </p:nvSpPr>
        <p:spPr>
          <a:xfrm>
            <a:off x="176705" y="2263374"/>
            <a:ext cx="3188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1200" dirty="0"/>
              <a:t>Provided as ready to use liquids or pastes which require no processing prior to incorporation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0B925E-8F30-42E4-A92E-D25B45012ADD}"/>
              </a:ext>
            </a:extLst>
          </p:cNvPr>
          <p:cNvSpPr/>
          <p:nvPr/>
        </p:nvSpPr>
        <p:spPr>
          <a:xfrm>
            <a:off x="1243984" y="2962685"/>
            <a:ext cx="20441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No change in equipment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endParaRPr lang="en-US" sz="1200" dirty="0"/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Excellent electrode quality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endParaRPr lang="en-US" sz="1200" dirty="0"/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No drag during coating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endParaRPr lang="en-US" sz="1200" dirty="0"/>
          </a:p>
          <a:p>
            <a:pPr marL="176213" indent="-176213"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en-US" sz="1200" dirty="0"/>
              <a:t>Reduced bounce back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8DAC583-CBD6-40C0-B1DC-96C061CBEC0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55"/>
          <a:stretch/>
        </p:blipFill>
        <p:spPr>
          <a:xfrm>
            <a:off x="3609161" y="6724491"/>
            <a:ext cx="2795640" cy="18374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7EDF39-5A8D-49ED-97B4-82A05AB11BA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870" t="32182" r="81861" b="41468"/>
          <a:stretch/>
        </p:blipFill>
        <p:spPr>
          <a:xfrm>
            <a:off x="1753998" y="4708486"/>
            <a:ext cx="1348875" cy="135641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3DD7A7C-57FC-4794-98F8-C6713CB0230C}"/>
              </a:ext>
            </a:extLst>
          </p:cNvPr>
          <p:cNvSpPr/>
          <p:nvPr/>
        </p:nvSpPr>
        <p:spPr>
          <a:xfrm>
            <a:off x="1637747" y="6140937"/>
            <a:ext cx="169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1313" algn="l"/>
              </a:tabLst>
            </a:pPr>
            <a:r>
              <a:rPr lang="en-US" sz="1200" dirty="0"/>
              <a:t>Faster electrolyte wicking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53C874B-4648-47B4-BF2C-36080F137B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74" y="6703106"/>
            <a:ext cx="3206386" cy="2176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DA125A-6DFC-4902-8896-74A908BFF2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380" y="4705027"/>
            <a:ext cx="1294437" cy="15293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3F18913-B894-44A1-873B-A5A1F88B6BF2}"/>
              </a:ext>
            </a:extLst>
          </p:cNvPr>
          <p:cNvSpPr/>
          <p:nvPr/>
        </p:nvSpPr>
        <p:spPr>
          <a:xfrm>
            <a:off x="69064" y="6168015"/>
            <a:ext cx="186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1313" algn="l"/>
              </a:tabLst>
            </a:pPr>
            <a:r>
              <a:rPr lang="en-US" sz="1200" dirty="0"/>
              <a:t>Improved mechanical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57083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C90309F15BD4C8CDA4C159B4E1C58" ma:contentTypeVersion="11" ma:contentTypeDescription="Create a new document." ma:contentTypeScope="" ma:versionID="c579bf69ef7eab612d7f979cd0830dd4">
  <xsd:schema xmlns:xsd="http://www.w3.org/2001/XMLSchema" xmlns:xs="http://www.w3.org/2001/XMLSchema" xmlns:p="http://schemas.microsoft.com/office/2006/metadata/properties" xmlns:ns2="914543be-f833-4316-9382-41a492562d06" xmlns:ns3="22f13bbd-d62b-400c-8563-120b256bbad8" targetNamespace="http://schemas.microsoft.com/office/2006/metadata/properties" ma:root="true" ma:fieldsID="23b9f01ce7277260770fead42eb5728c" ns2:_="" ns3:_="">
    <xsd:import namespace="914543be-f833-4316-9382-41a492562d06"/>
    <xsd:import namespace="22f13bbd-d62b-400c-8563-120b256bb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lfg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543be-f833-4316-9382-41a492562d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13bbd-d62b-400c-8563-120b256bbad8" elementFormDefault="qualified">
    <xsd:import namespace="http://schemas.microsoft.com/office/2006/documentManagement/types"/>
    <xsd:import namespace="http://schemas.microsoft.com/office/infopath/2007/PartnerControls"/>
    <xsd:element name="vlfg" ma:index="10" nillable="true" ma:displayName="Text" ma:internalName="vlfg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lfg xmlns="22f13bbd-d62b-400c-8563-120b256bbad8" xsi:nil="true"/>
  </documentManagement>
</p:properties>
</file>

<file path=customXml/itemProps1.xml><?xml version="1.0" encoding="utf-8"?>
<ds:datastoreItem xmlns:ds="http://schemas.openxmlformats.org/officeDocument/2006/customXml" ds:itemID="{6B033CC0-81DB-411E-9146-69B27A56F8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5F976-6A3B-49F2-A597-22F879FC2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543be-f833-4316-9382-41a492562d06"/>
    <ds:schemaRef ds:uri="22f13bbd-d62b-400c-8563-120b256bb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2DD9C3-A495-43D0-9981-6CF92FEAC963}">
  <ds:schemaRefs>
    <ds:schemaRef ds:uri="http://purl.org/dc/elements/1.1/"/>
    <ds:schemaRef ds:uri="http://schemas.microsoft.com/office/2006/metadata/properties"/>
    <ds:schemaRef ds:uri="22f13bbd-d62b-400c-8563-120b256bbad8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14543be-f833-4316-9382-41a492562d0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387</Words>
  <Application>Microsoft Office PowerPoint</Application>
  <PresentationFormat>Letter Paper (8.5x11 in)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Everill</dc:creator>
  <cp:lastModifiedBy>Jun Liu</cp:lastModifiedBy>
  <cp:revision>40</cp:revision>
  <dcterms:created xsi:type="dcterms:W3CDTF">2018-04-26T01:49:05Z</dcterms:created>
  <dcterms:modified xsi:type="dcterms:W3CDTF">2018-05-01T20:20:42Z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0x0101000DAC90309F15BD4C8CDA4C159B4E1C58</vt:lpwstr>
  </property>
</Properties>
</file>